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0" r:id="rId3"/>
    <p:sldId id="257" r:id="rId4"/>
    <p:sldId id="291" r:id="rId5"/>
    <p:sldId id="292" r:id="rId6"/>
    <p:sldId id="293" r:id="rId7"/>
    <p:sldId id="294" r:id="rId8"/>
    <p:sldId id="305" r:id="rId9"/>
    <p:sldId id="307" r:id="rId10"/>
    <p:sldId id="304" r:id="rId11"/>
    <p:sldId id="302" r:id="rId12"/>
    <p:sldId id="30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8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7" r:id="rId35"/>
    <p:sldId id="303" r:id="rId3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8BFEB-CA66-4D33-B513-C8ADC425B99D}" type="doc">
      <dgm:prSet loTypeId="urn:microsoft.com/office/officeart/2005/8/layout/process4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C8C9A43-D7D9-4101-8897-1DE003873216}">
      <dgm:prSet phldrT="[Text]" custT="1"/>
      <dgm:spPr/>
      <dgm:t>
        <a:bodyPr/>
        <a:lstStyle/>
        <a:p>
          <a:r>
            <a:rPr lang="cs-CZ" sz="2400" dirty="0" smtClean="0"/>
            <a:t>Normativní rovina</a:t>
          </a:r>
          <a:endParaRPr lang="de-DE" sz="2400" dirty="0"/>
        </a:p>
      </dgm:t>
    </dgm:pt>
    <dgm:pt modelId="{42516BA8-C2F1-4B3E-A0D0-BDC36055FA13}" type="parTrans" cxnId="{773B9F53-6064-445D-B515-31C65512F148}">
      <dgm:prSet/>
      <dgm:spPr/>
      <dgm:t>
        <a:bodyPr/>
        <a:lstStyle/>
        <a:p>
          <a:endParaRPr lang="de-DE"/>
        </a:p>
      </dgm:t>
    </dgm:pt>
    <dgm:pt modelId="{C2810D58-675C-4F11-BC74-CAD0BFC30E89}" type="sibTrans" cxnId="{773B9F53-6064-445D-B515-31C65512F148}">
      <dgm:prSet/>
      <dgm:spPr/>
      <dgm:t>
        <a:bodyPr/>
        <a:lstStyle/>
        <a:p>
          <a:endParaRPr lang="de-DE"/>
        </a:p>
      </dgm:t>
    </dgm:pt>
    <dgm:pt modelId="{4E4DCFBD-D746-443B-912D-321B8F94176B}">
      <dgm:prSet phldrT="[Text]" custT="1"/>
      <dgm:spPr/>
      <dgm:t>
        <a:bodyPr/>
        <a:lstStyle/>
        <a:p>
          <a:r>
            <a:rPr lang="cs-CZ" sz="2400" dirty="0" smtClean="0"/>
            <a:t>Strategická rovina</a:t>
          </a:r>
          <a:endParaRPr lang="de-DE" sz="2400" dirty="0"/>
        </a:p>
      </dgm:t>
    </dgm:pt>
    <dgm:pt modelId="{A70EAB70-6D7C-491A-8DC1-254FA155AFD7}" type="parTrans" cxnId="{5076B4FA-E89A-4BB2-8CA0-61A330BEB405}">
      <dgm:prSet/>
      <dgm:spPr/>
      <dgm:t>
        <a:bodyPr/>
        <a:lstStyle/>
        <a:p>
          <a:endParaRPr lang="de-DE"/>
        </a:p>
      </dgm:t>
    </dgm:pt>
    <dgm:pt modelId="{8321EC7C-44BB-43BC-944B-1C591E68E26E}" type="sibTrans" cxnId="{5076B4FA-E89A-4BB2-8CA0-61A330BEB405}">
      <dgm:prSet/>
      <dgm:spPr/>
      <dgm:t>
        <a:bodyPr/>
        <a:lstStyle/>
        <a:p>
          <a:endParaRPr lang="de-DE"/>
        </a:p>
      </dgm:t>
    </dgm:pt>
    <dgm:pt modelId="{F9947238-9F81-474A-B2DD-EF3B9EA995E3}">
      <dgm:prSet phldrT="[Text]" custT="1"/>
      <dgm:spPr/>
      <dgm:t>
        <a:bodyPr/>
        <a:lstStyle/>
        <a:p>
          <a:r>
            <a:rPr lang="de-DE" sz="2400" dirty="0" smtClean="0"/>
            <a:t>Kultur</a:t>
          </a:r>
          <a:r>
            <a:rPr lang="cs-CZ" sz="2400" dirty="0" smtClean="0"/>
            <a:t>a</a:t>
          </a:r>
          <a:endParaRPr lang="de-DE" sz="2400" dirty="0"/>
        </a:p>
      </dgm:t>
    </dgm:pt>
    <dgm:pt modelId="{B070FC23-2B55-4786-B434-3879204F235F}" type="parTrans" cxnId="{40DA534F-F7A3-47B0-91DC-9D0562DE804F}">
      <dgm:prSet/>
      <dgm:spPr/>
      <dgm:t>
        <a:bodyPr/>
        <a:lstStyle/>
        <a:p>
          <a:endParaRPr lang="de-DE"/>
        </a:p>
      </dgm:t>
    </dgm:pt>
    <dgm:pt modelId="{09C2AEBF-2EB6-45BF-8C10-CCCB012B0497}" type="sibTrans" cxnId="{40DA534F-F7A3-47B0-91DC-9D0562DE804F}">
      <dgm:prSet/>
      <dgm:spPr/>
      <dgm:t>
        <a:bodyPr/>
        <a:lstStyle/>
        <a:p>
          <a:endParaRPr lang="de-DE"/>
        </a:p>
      </dgm:t>
    </dgm:pt>
    <dgm:pt modelId="{8E078983-2366-4AD4-A511-72AEA57643DF}">
      <dgm:prSet phldrT="[Text]" custT="1"/>
      <dgm:spPr/>
      <dgm:t>
        <a:bodyPr/>
        <a:lstStyle/>
        <a:p>
          <a:r>
            <a:rPr lang="de-DE" sz="2400" dirty="0" err="1" smtClean="0"/>
            <a:t>Operati</a:t>
          </a:r>
          <a:r>
            <a:rPr lang="cs-CZ" sz="2400" dirty="0" err="1" smtClean="0"/>
            <a:t>vní</a:t>
          </a:r>
          <a:r>
            <a:rPr lang="cs-CZ" sz="2400" dirty="0" smtClean="0"/>
            <a:t> rovina</a:t>
          </a:r>
          <a:endParaRPr lang="de-DE" sz="2400" dirty="0"/>
        </a:p>
      </dgm:t>
    </dgm:pt>
    <dgm:pt modelId="{6F4F2DFC-57D7-4EBE-9926-B2E2642DBC7B}" type="parTrans" cxnId="{E99DBC6D-7B4E-4484-B60C-62C90A681850}">
      <dgm:prSet/>
      <dgm:spPr/>
      <dgm:t>
        <a:bodyPr/>
        <a:lstStyle/>
        <a:p>
          <a:endParaRPr lang="de-DE"/>
        </a:p>
      </dgm:t>
    </dgm:pt>
    <dgm:pt modelId="{31EEC194-E583-4488-B357-3FDF55A05C5A}" type="sibTrans" cxnId="{E99DBC6D-7B4E-4484-B60C-62C90A681850}">
      <dgm:prSet/>
      <dgm:spPr/>
      <dgm:t>
        <a:bodyPr/>
        <a:lstStyle/>
        <a:p>
          <a:endParaRPr lang="de-DE"/>
        </a:p>
      </dgm:t>
    </dgm:pt>
    <dgm:pt modelId="{FC57FA19-6B94-4727-9FE8-016392E1D562}">
      <dgm:prSet phldrT="[Text]" custT="1"/>
      <dgm:spPr/>
      <dgm:t>
        <a:bodyPr/>
        <a:lstStyle/>
        <a:p>
          <a:r>
            <a:rPr lang="cs-CZ" sz="2400" dirty="0" smtClean="0"/>
            <a:t>Postoj</a:t>
          </a:r>
          <a:endParaRPr lang="de-DE" sz="2400" dirty="0"/>
        </a:p>
      </dgm:t>
    </dgm:pt>
    <dgm:pt modelId="{FBA090CC-0E31-4080-8E8D-CEA0B69BEA7F}" type="parTrans" cxnId="{4C8793D2-4240-495F-914C-9A33D8FD9FD0}">
      <dgm:prSet/>
      <dgm:spPr/>
      <dgm:t>
        <a:bodyPr/>
        <a:lstStyle/>
        <a:p>
          <a:endParaRPr lang="de-DE"/>
        </a:p>
      </dgm:t>
    </dgm:pt>
    <dgm:pt modelId="{9710E60A-B860-49D3-A98C-F7C5421AC470}" type="sibTrans" cxnId="{4C8793D2-4240-495F-914C-9A33D8FD9FD0}">
      <dgm:prSet/>
      <dgm:spPr/>
      <dgm:t>
        <a:bodyPr/>
        <a:lstStyle/>
        <a:p>
          <a:endParaRPr lang="de-DE"/>
        </a:p>
      </dgm:t>
    </dgm:pt>
    <dgm:pt modelId="{6287DB65-9E98-4F9F-9F89-8656E5B8EACD}">
      <dgm:prSet phldrT="[Text]" custT="1"/>
      <dgm:spPr/>
      <dgm:t>
        <a:bodyPr/>
        <a:lstStyle/>
        <a:p>
          <a:r>
            <a:rPr lang="cs-CZ" sz="2400" dirty="0" smtClean="0"/>
            <a:t>Cíl</a:t>
          </a:r>
          <a:endParaRPr lang="de-DE" sz="2400" dirty="0"/>
        </a:p>
      </dgm:t>
    </dgm:pt>
    <dgm:pt modelId="{C6C26476-3321-42D2-BB52-46DA36251385}" type="parTrans" cxnId="{76F52424-528A-4EFD-9B40-3F9A2D203661}">
      <dgm:prSet/>
      <dgm:spPr/>
      <dgm:t>
        <a:bodyPr/>
        <a:lstStyle/>
        <a:p>
          <a:endParaRPr lang="de-DE"/>
        </a:p>
      </dgm:t>
    </dgm:pt>
    <dgm:pt modelId="{D2238E0D-7109-40C4-A076-AE097A4CD0F1}" type="sibTrans" cxnId="{76F52424-528A-4EFD-9B40-3F9A2D203661}">
      <dgm:prSet/>
      <dgm:spPr/>
      <dgm:t>
        <a:bodyPr/>
        <a:lstStyle/>
        <a:p>
          <a:endParaRPr lang="de-DE"/>
        </a:p>
      </dgm:t>
    </dgm:pt>
    <dgm:pt modelId="{4D75CA88-BA6F-4B40-B6CB-D6C21973EC41}">
      <dgm:prSet phldrT="[Text]" custT="1"/>
      <dgm:spPr/>
      <dgm:t>
        <a:bodyPr/>
        <a:lstStyle/>
        <a:p>
          <a:r>
            <a:rPr lang="de-DE" sz="2400" dirty="0" smtClean="0"/>
            <a:t>Struktur</a:t>
          </a:r>
          <a:r>
            <a:rPr lang="cs-CZ" sz="2400" dirty="0" smtClean="0"/>
            <a:t>a</a:t>
          </a:r>
          <a:endParaRPr lang="de-DE" sz="2400" dirty="0"/>
        </a:p>
      </dgm:t>
    </dgm:pt>
    <dgm:pt modelId="{0B93C6DC-6B59-4FC5-8165-0FF438686D0F}" type="parTrans" cxnId="{B6484367-ABE7-44D9-9BA3-4319F69FAF3E}">
      <dgm:prSet/>
      <dgm:spPr/>
      <dgm:t>
        <a:bodyPr/>
        <a:lstStyle/>
        <a:p>
          <a:endParaRPr lang="de-DE"/>
        </a:p>
      </dgm:t>
    </dgm:pt>
    <dgm:pt modelId="{39EA2696-81EF-4992-837D-5772F75F9E17}" type="sibTrans" cxnId="{B6484367-ABE7-44D9-9BA3-4319F69FAF3E}">
      <dgm:prSet/>
      <dgm:spPr/>
      <dgm:t>
        <a:bodyPr/>
        <a:lstStyle/>
        <a:p>
          <a:endParaRPr lang="de-DE"/>
        </a:p>
      </dgm:t>
    </dgm:pt>
    <dgm:pt modelId="{CD7D0BF1-A411-4C63-99D7-71591133A9E1}">
      <dgm:prSet phldrT="[Text]" custT="1"/>
      <dgm:spPr/>
      <dgm:t>
        <a:bodyPr/>
        <a:lstStyle/>
        <a:p>
          <a:r>
            <a:rPr lang="cs-CZ" sz="2400" dirty="0" smtClean="0"/>
            <a:t>Jednání</a:t>
          </a:r>
          <a:endParaRPr lang="de-DE" sz="2400" dirty="0"/>
        </a:p>
      </dgm:t>
    </dgm:pt>
    <dgm:pt modelId="{62652A71-2860-49E8-AFB2-E47A20D64DA8}" type="sibTrans" cxnId="{37862FBE-0CCA-4865-8D14-D279B70AE5E5}">
      <dgm:prSet/>
      <dgm:spPr/>
      <dgm:t>
        <a:bodyPr/>
        <a:lstStyle/>
        <a:p>
          <a:endParaRPr lang="de-DE"/>
        </a:p>
      </dgm:t>
    </dgm:pt>
    <dgm:pt modelId="{DEB5BC07-7BCC-45C4-8EF6-C2D63A7CBE4F}" type="parTrans" cxnId="{37862FBE-0CCA-4865-8D14-D279B70AE5E5}">
      <dgm:prSet/>
      <dgm:spPr/>
      <dgm:t>
        <a:bodyPr/>
        <a:lstStyle/>
        <a:p>
          <a:endParaRPr lang="de-DE"/>
        </a:p>
      </dgm:t>
    </dgm:pt>
    <dgm:pt modelId="{6F45ECD1-C9B4-462C-85FF-5A05201F27FE}" type="pres">
      <dgm:prSet presAssocID="{AFF8BFEB-CA66-4D33-B513-C8ADC425B9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EC3BD74-CD75-4570-AE20-5CF990082F29}" type="pres">
      <dgm:prSet presAssocID="{8E078983-2366-4AD4-A511-72AEA57643DF}" presName="boxAndChildren" presStyleCnt="0"/>
      <dgm:spPr/>
      <dgm:t>
        <a:bodyPr/>
        <a:lstStyle/>
        <a:p>
          <a:endParaRPr lang="de-DE"/>
        </a:p>
      </dgm:t>
    </dgm:pt>
    <dgm:pt modelId="{92511404-BCBD-48E3-9CEB-275229495E8C}" type="pres">
      <dgm:prSet presAssocID="{8E078983-2366-4AD4-A511-72AEA57643DF}" presName="parentTextBox" presStyleLbl="node1" presStyleIdx="0" presStyleCnt="3"/>
      <dgm:spPr/>
      <dgm:t>
        <a:bodyPr/>
        <a:lstStyle/>
        <a:p>
          <a:endParaRPr lang="de-DE"/>
        </a:p>
      </dgm:t>
    </dgm:pt>
    <dgm:pt modelId="{17C86EDC-8130-4468-8B52-29D199833FF9}" type="pres">
      <dgm:prSet presAssocID="{8E078983-2366-4AD4-A511-72AEA57643DF}" presName="entireBox" presStyleLbl="node1" presStyleIdx="0" presStyleCnt="3"/>
      <dgm:spPr/>
      <dgm:t>
        <a:bodyPr/>
        <a:lstStyle/>
        <a:p>
          <a:endParaRPr lang="de-DE"/>
        </a:p>
      </dgm:t>
    </dgm:pt>
    <dgm:pt modelId="{B7DA50D9-57BE-4DBA-B8BF-988C1C5A0909}" type="pres">
      <dgm:prSet presAssocID="{8E078983-2366-4AD4-A511-72AEA57643DF}" presName="descendantBox" presStyleCnt="0"/>
      <dgm:spPr/>
      <dgm:t>
        <a:bodyPr/>
        <a:lstStyle/>
        <a:p>
          <a:endParaRPr lang="de-DE"/>
        </a:p>
      </dgm:t>
    </dgm:pt>
    <dgm:pt modelId="{5E99AB2E-D561-4A75-B4F8-69200F89D2A5}" type="pres">
      <dgm:prSet presAssocID="{FC57FA19-6B94-4727-9FE8-016392E1D562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2E7BEB1-A8FA-498E-AB9B-74E503CE1F53}" type="pres">
      <dgm:prSet presAssocID="{CD7D0BF1-A411-4C63-99D7-71591133A9E1}" presName="childTextBox" presStyleLbl="fgAccFollowNode1" presStyleIdx="1" presStyleCnt="5" custLinFactNeighborX="-1252" custLinFactNeighborY="2409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507122-529B-4B45-805E-F7A780098D23}" type="pres">
      <dgm:prSet presAssocID="{8321EC7C-44BB-43BC-944B-1C591E68E26E}" presName="sp" presStyleCnt="0"/>
      <dgm:spPr/>
      <dgm:t>
        <a:bodyPr/>
        <a:lstStyle/>
        <a:p>
          <a:endParaRPr lang="de-DE"/>
        </a:p>
      </dgm:t>
    </dgm:pt>
    <dgm:pt modelId="{DD7C792D-32EC-4EF3-96E3-881432F6786E}" type="pres">
      <dgm:prSet presAssocID="{4E4DCFBD-D746-443B-912D-321B8F94176B}" presName="arrowAndChildren" presStyleCnt="0"/>
      <dgm:spPr/>
      <dgm:t>
        <a:bodyPr/>
        <a:lstStyle/>
        <a:p>
          <a:endParaRPr lang="de-DE"/>
        </a:p>
      </dgm:t>
    </dgm:pt>
    <dgm:pt modelId="{741892EE-6CBE-4DE7-8F05-6562D8BC5CA9}" type="pres">
      <dgm:prSet presAssocID="{4E4DCFBD-D746-443B-912D-321B8F94176B}" presName="parentTextArrow" presStyleLbl="node1" presStyleIdx="0" presStyleCnt="3"/>
      <dgm:spPr/>
      <dgm:t>
        <a:bodyPr/>
        <a:lstStyle/>
        <a:p>
          <a:endParaRPr lang="de-DE"/>
        </a:p>
      </dgm:t>
    </dgm:pt>
    <dgm:pt modelId="{95F12694-2B0E-42DE-8D72-3BA22543F965}" type="pres">
      <dgm:prSet presAssocID="{4E4DCFBD-D746-443B-912D-321B8F94176B}" presName="arrow" presStyleLbl="node1" presStyleIdx="1" presStyleCnt="3"/>
      <dgm:spPr/>
      <dgm:t>
        <a:bodyPr/>
        <a:lstStyle/>
        <a:p>
          <a:endParaRPr lang="de-DE"/>
        </a:p>
      </dgm:t>
    </dgm:pt>
    <dgm:pt modelId="{6F2F1303-DAC1-49C9-8F3F-777A034246F0}" type="pres">
      <dgm:prSet presAssocID="{4E4DCFBD-D746-443B-912D-321B8F94176B}" presName="descendantArrow" presStyleCnt="0"/>
      <dgm:spPr/>
      <dgm:t>
        <a:bodyPr/>
        <a:lstStyle/>
        <a:p>
          <a:endParaRPr lang="de-DE"/>
        </a:p>
      </dgm:t>
    </dgm:pt>
    <dgm:pt modelId="{F722F96C-2EC2-40D3-B079-126C96FDCF14}" type="pres">
      <dgm:prSet presAssocID="{F9947238-9F81-474A-B2DD-EF3B9EA995E3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332F52-7C9F-4783-8C46-4D872EA77F13}" type="pres">
      <dgm:prSet presAssocID="{4D75CA88-BA6F-4B40-B6CB-D6C21973EC41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DEC448F-8CD1-4E91-876F-98DAFF479FB1}" type="pres">
      <dgm:prSet presAssocID="{C2810D58-675C-4F11-BC74-CAD0BFC30E89}" presName="sp" presStyleCnt="0"/>
      <dgm:spPr/>
      <dgm:t>
        <a:bodyPr/>
        <a:lstStyle/>
        <a:p>
          <a:endParaRPr lang="de-DE"/>
        </a:p>
      </dgm:t>
    </dgm:pt>
    <dgm:pt modelId="{11D23B5B-1A1A-4442-B6A1-F4DFEFEF331A}" type="pres">
      <dgm:prSet presAssocID="{4C8C9A43-D7D9-4101-8897-1DE003873216}" presName="arrowAndChildren" presStyleCnt="0"/>
      <dgm:spPr/>
      <dgm:t>
        <a:bodyPr/>
        <a:lstStyle/>
        <a:p>
          <a:endParaRPr lang="de-DE"/>
        </a:p>
      </dgm:t>
    </dgm:pt>
    <dgm:pt modelId="{C19BCE32-4D09-4092-8B34-EE4C5BBFF77D}" type="pres">
      <dgm:prSet presAssocID="{4C8C9A43-D7D9-4101-8897-1DE003873216}" presName="parentTextArrow" presStyleLbl="node1" presStyleIdx="1" presStyleCnt="3"/>
      <dgm:spPr/>
      <dgm:t>
        <a:bodyPr/>
        <a:lstStyle/>
        <a:p>
          <a:endParaRPr lang="de-DE"/>
        </a:p>
      </dgm:t>
    </dgm:pt>
    <dgm:pt modelId="{5667E80E-CA3E-42A4-974B-991239FFCD74}" type="pres">
      <dgm:prSet presAssocID="{4C8C9A43-D7D9-4101-8897-1DE003873216}" presName="arrow" presStyleLbl="node1" presStyleIdx="2" presStyleCnt="3"/>
      <dgm:spPr/>
      <dgm:t>
        <a:bodyPr/>
        <a:lstStyle/>
        <a:p>
          <a:endParaRPr lang="de-DE"/>
        </a:p>
      </dgm:t>
    </dgm:pt>
    <dgm:pt modelId="{C78C25F4-CB51-4810-B88C-DCE43A865670}" type="pres">
      <dgm:prSet presAssocID="{4C8C9A43-D7D9-4101-8897-1DE003873216}" presName="descendantArrow" presStyleCnt="0"/>
      <dgm:spPr/>
      <dgm:t>
        <a:bodyPr/>
        <a:lstStyle/>
        <a:p>
          <a:endParaRPr lang="de-DE"/>
        </a:p>
      </dgm:t>
    </dgm:pt>
    <dgm:pt modelId="{104AC4D4-BA10-4BB2-9455-1A2EE09EB745}" type="pres">
      <dgm:prSet presAssocID="{6287DB65-9E98-4F9F-9F89-8656E5B8EACD}" presName="childTextArrow" presStyleLbl="fgAccFollowNode1" presStyleIdx="4" presStyleCnt="5" custLinFactNeighborX="-569" custLinFactNeighborY="-162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6F52424-528A-4EFD-9B40-3F9A2D203661}" srcId="{4C8C9A43-D7D9-4101-8897-1DE003873216}" destId="{6287DB65-9E98-4F9F-9F89-8656E5B8EACD}" srcOrd="0" destOrd="0" parTransId="{C6C26476-3321-42D2-BB52-46DA36251385}" sibTransId="{D2238E0D-7109-40C4-A076-AE097A4CD0F1}"/>
    <dgm:cxn modelId="{E99DBC6D-7B4E-4484-B60C-62C90A681850}" srcId="{AFF8BFEB-CA66-4D33-B513-C8ADC425B99D}" destId="{8E078983-2366-4AD4-A511-72AEA57643DF}" srcOrd="2" destOrd="0" parTransId="{6F4F2DFC-57D7-4EBE-9926-B2E2642DBC7B}" sibTransId="{31EEC194-E583-4488-B357-3FDF55A05C5A}"/>
    <dgm:cxn modelId="{D9ACDCC9-3B22-41E5-8D85-63E31DB02942}" type="presOf" srcId="{FC57FA19-6B94-4727-9FE8-016392E1D562}" destId="{5E99AB2E-D561-4A75-B4F8-69200F89D2A5}" srcOrd="0" destOrd="0" presId="urn:microsoft.com/office/officeart/2005/8/layout/process4"/>
    <dgm:cxn modelId="{DE9FD46A-5A37-4D31-8434-0AE15F8196FE}" type="presOf" srcId="{8E078983-2366-4AD4-A511-72AEA57643DF}" destId="{17C86EDC-8130-4468-8B52-29D199833FF9}" srcOrd="1" destOrd="0" presId="urn:microsoft.com/office/officeart/2005/8/layout/process4"/>
    <dgm:cxn modelId="{B6484367-ABE7-44D9-9BA3-4319F69FAF3E}" srcId="{4E4DCFBD-D746-443B-912D-321B8F94176B}" destId="{4D75CA88-BA6F-4B40-B6CB-D6C21973EC41}" srcOrd="1" destOrd="0" parTransId="{0B93C6DC-6B59-4FC5-8165-0FF438686D0F}" sibTransId="{39EA2696-81EF-4992-837D-5772F75F9E17}"/>
    <dgm:cxn modelId="{65D41BC0-6EE8-4FFE-B11A-9928154C59F7}" type="presOf" srcId="{8E078983-2366-4AD4-A511-72AEA57643DF}" destId="{92511404-BCBD-48E3-9CEB-275229495E8C}" srcOrd="0" destOrd="0" presId="urn:microsoft.com/office/officeart/2005/8/layout/process4"/>
    <dgm:cxn modelId="{5C035125-552D-43F7-9701-1CD94694B340}" type="presOf" srcId="{4C8C9A43-D7D9-4101-8897-1DE003873216}" destId="{5667E80E-CA3E-42A4-974B-991239FFCD74}" srcOrd="1" destOrd="0" presId="urn:microsoft.com/office/officeart/2005/8/layout/process4"/>
    <dgm:cxn modelId="{95E2E2ED-762F-4AC8-94D1-626D8AD75661}" type="presOf" srcId="{CD7D0BF1-A411-4C63-99D7-71591133A9E1}" destId="{E2E7BEB1-A8FA-498E-AB9B-74E503CE1F53}" srcOrd="0" destOrd="0" presId="urn:microsoft.com/office/officeart/2005/8/layout/process4"/>
    <dgm:cxn modelId="{38F3D9B5-ACD9-43A2-B804-D5E46658EDB5}" type="presOf" srcId="{4E4DCFBD-D746-443B-912D-321B8F94176B}" destId="{741892EE-6CBE-4DE7-8F05-6562D8BC5CA9}" srcOrd="0" destOrd="0" presId="urn:microsoft.com/office/officeart/2005/8/layout/process4"/>
    <dgm:cxn modelId="{40DA534F-F7A3-47B0-91DC-9D0562DE804F}" srcId="{4E4DCFBD-D746-443B-912D-321B8F94176B}" destId="{F9947238-9F81-474A-B2DD-EF3B9EA995E3}" srcOrd="0" destOrd="0" parTransId="{B070FC23-2B55-4786-B434-3879204F235F}" sibTransId="{09C2AEBF-2EB6-45BF-8C10-CCCB012B0497}"/>
    <dgm:cxn modelId="{9B340E81-0526-4139-9533-ADC158B66834}" type="presOf" srcId="{6287DB65-9E98-4F9F-9F89-8656E5B8EACD}" destId="{104AC4D4-BA10-4BB2-9455-1A2EE09EB745}" srcOrd="0" destOrd="0" presId="urn:microsoft.com/office/officeart/2005/8/layout/process4"/>
    <dgm:cxn modelId="{2AA786A7-9107-40D3-BFED-6AD4A75B66F9}" type="presOf" srcId="{4E4DCFBD-D746-443B-912D-321B8F94176B}" destId="{95F12694-2B0E-42DE-8D72-3BA22543F965}" srcOrd="1" destOrd="0" presId="urn:microsoft.com/office/officeart/2005/8/layout/process4"/>
    <dgm:cxn modelId="{4C8793D2-4240-495F-914C-9A33D8FD9FD0}" srcId="{8E078983-2366-4AD4-A511-72AEA57643DF}" destId="{FC57FA19-6B94-4727-9FE8-016392E1D562}" srcOrd="0" destOrd="0" parTransId="{FBA090CC-0E31-4080-8E8D-CEA0B69BEA7F}" sibTransId="{9710E60A-B860-49D3-A98C-F7C5421AC470}"/>
    <dgm:cxn modelId="{37862FBE-0CCA-4865-8D14-D279B70AE5E5}" srcId="{8E078983-2366-4AD4-A511-72AEA57643DF}" destId="{CD7D0BF1-A411-4C63-99D7-71591133A9E1}" srcOrd="1" destOrd="0" parTransId="{DEB5BC07-7BCC-45C4-8EF6-C2D63A7CBE4F}" sibTransId="{62652A71-2860-49E8-AFB2-E47A20D64DA8}"/>
    <dgm:cxn modelId="{885F2C82-2D70-4820-941F-DEEA04B793C8}" type="presOf" srcId="{AFF8BFEB-CA66-4D33-B513-C8ADC425B99D}" destId="{6F45ECD1-C9B4-462C-85FF-5A05201F27FE}" srcOrd="0" destOrd="0" presId="urn:microsoft.com/office/officeart/2005/8/layout/process4"/>
    <dgm:cxn modelId="{5076B4FA-E89A-4BB2-8CA0-61A330BEB405}" srcId="{AFF8BFEB-CA66-4D33-B513-C8ADC425B99D}" destId="{4E4DCFBD-D746-443B-912D-321B8F94176B}" srcOrd="1" destOrd="0" parTransId="{A70EAB70-6D7C-491A-8DC1-254FA155AFD7}" sibTransId="{8321EC7C-44BB-43BC-944B-1C591E68E26E}"/>
    <dgm:cxn modelId="{8448D6BD-C4AF-42F8-82D6-8EDD396CF3E2}" type="presOf" srcId="{4C8C9A43-D7D9-4101-8897-1DE003873216}" destId="{C19BCE32-4D09-4092-8B34-EE4C5BBFF77D}" srcOrd="0" destOrd="0" presId="urn:microsoft.com/office/officeart/2005/8/layout/process4"/>
    <dgm:cxn modelId="{0AA85454-1BC8-499D-87DB-3EE7A29BB7E3}" type="presOf" srcId="{4D75CA88-BA6F-4B40-B6CB-D6C21973EC41}" destId="{25332F52-7C9F-4783-8C46-4D872EA77F13}" srcOrd="0" destOrd="0" presId="urn:microsoft.com/office/officeart/2005/8/layout/process4"/>
    <dgm:cxn modelId="{773B9F53-6064-445D-B515-31C65512F148}" srcId="{AFF8BFEB-CA66-4D33-B513-C8ADC425B99D}" destId="{4C8C9A43-D7D9-4101-8897-1DE003873216}" srcOrd="0" destOrd="0" parTransId="{42516BA8-C2F1-4B3E-A0D0-BDC36055FA13}" sibTransId="{C2810D58-675C-4F11-BC74-CAD0BFC30E89}"/>
    <dgm:cxn modelId="{CE03AB7E-696F-4555-88BE-A4198842C6A7}" type="presOf" srcId="{F9947238-9F81-474A-B2DD-EF3B9EA995E3}" destId="{F722F96C-2EC2-40D3-B079-126C96FDCF14}" srcOrd="0" destOrd="0" presId="urn:microsoft.com/office/officeart/2005/8/layout/process4"/>
    <dgm:cxn modelId="{C3B271EA-7285-4993-A60D-680945166DF8}" type="presParOf" srcId="{6F45ECD1-C9B4-462C-85FF-5A05201F27FE}" destId="{DEC3BD74-CD75-4570-AE20-5CF990082F29}" srcOrd="0" destOrd="0" presId="urn:microsoft.com/office/officeart/2005/8/layout/process4"/>
    <dgm:cxn modelId="{668DB1EC-F6F1-4438-A44E-E68FD2B39668}" type="presParOf" srcId="{DEC3BD74-CD75-4570-AE20-5CF990082F29}" destId="{92511404-BCBD-48E3-9CEB-275229495E8C}" srcOrd="0" destOrd="0" presId="urn:microsoft.com/office/officeart/2005/8/layout/process4"/>
    <dgm:cxn modelId="{176BB1E8-F1EE-428B-B7C1-FA509B131497}" type="presParOf" srcId="{DEC3BD74-CD75-4570-AE20-5CF990082F29}" destId="{17C86EDC-8130-4468-8B52-29D199833FF9}" srcOrd="1" destOrd="0" presId="urn:microsoft.com/office/officeart/2005/8/layout/process4"/>
    <dgm:cxn modelId="{07CB79F9-4072-4ADA-8CB5-444560377A65}" type="presParOf" srcId="{DEC3BD74-CD75-4570-AE20-5CF990082F29}" destId="{B7DA50D9-57BE-4DBA-B8BF-988C1C5A0909}" srcOrd="2" destOrd="0" presId="urn:microsoft.com/office/officeart/2005/8/layout/process4"/>
    <dgm:cxn modelId="{6E9E53DD-D796-4F2E-BC88-89F0C4619830}" type="presParOf" srcId="{B7DA50D9-57BE-4DBA-B8BF-988C1C5A0909}" destId="{5E99AB2E-D561-4A75-B4F8-69200F89D2A5}" srcOrd="0" destOrd="0" presId="urn:microsoft.com/office/officeart/2005/8/layout/process4"/>
    <dgm:cxn modelId="{28DB01D0-5018-47DA-AF9A-E810043FBB4A}" type="presParOf" srcId="{B7DA50D9-57BE-4DBA-B8BF-988C1C5A0909}" destId="{E2E7BEB1-A8FA-498E-AB9B-74E503CE1F53}" srcOrd="1" destOrd="0" presId="urn:microsoft.com/office/officeart/2005/8/layout/process4"/>
    <dgm:cxn modelId="{1121ACCF-26E2-463C-8E85-E00AAEC5C65F}" type="presParOf" srcId="{6F45ECD1-C9B4-462C-85FF-5A05201F27FE}" destId="{25507122-529B-4B45-805E-F7A780098D23}" srcOrd="1" destOrd="0" presId="urn:microsoft.com/office/officeart/2005/8/layout/process4"/>
    <dgm:cxn modelId="{632415F3-71E6-40EE-8FE5-1C433998CB78}" type="presParOf" srcId="{6F45ECD1-C9B4-462C-85FF-5A05201F27FE}" destId="{DD7C792D-32EC-4EF3-96E3-881432F6786E}" srcOrd="2" destOrd="0" presId="urn:microsoft.com/office/officeart/2005/8/layout/process4"/>
    <dgm:cxn modelId="{27123387-7C6A-4BBE-88DD-8BB83576D41B}" type="presParOf" srcId="{DD7C792D-32EC-4EF3-96E3-881432F6786E}" destId="{741892EE-6CBE-4DE7-8F05-6562D8BC5CA9}" srcOrd="0" destOrd="0" presId="urn:microsoft.com/office/officeart/2005/8/layout/process4"/>
    <dgm:cxn modelId="{7FE51B96-39E9-4AF5-8EA6-A472DD3DAA08}" type="presParOf" srcId="{DD7C792D-32EC-4EF3-96E3-881432F6786E}" destId="{95F12694-2B0E-42DE-8D72-3BA22543F965}" srcOrd="1" destOrd="0" presId="urn:microsoft.com/office/officeart/2005/8/layout/process4"/>
    <dgm:cxn modelId="{7C5496A1-00C7-4D3E-B1B3-CEF5D53A5677}" type="presParOf" srcId="{DD7C792D-32EC-4EF3-96E3-881432F6786E}" destId="{6F2F1303-DAC1-49C9-8F3F-777A034246F0}" srcOrd="2" destOrd="0" presId="urn:microsoft.com/office/officeart/2005/8/layout/process4"/>
    <dgm:cxn modelId="{C9D1D75A-051A-4070-9893-947CF4CEFEFD}" type="presParOf" srcId="{6F2F1303-DAC1-49C9-8F3F-777A034246F0}" destId="{F722F96C-2EC2-40D3-B079-126C96FDCF14}" srcOrd="0" destOrd="0" presId="urn:microsoft.com/office/officeart/2005/8/layout/process4"/>
    <dgm:cxn modelId="{9E821490-1617-4E27-8F1C-C700044382C0}" type="presParOf" srcId="{6F2F1303-DAC1-49C9-8F3F-777A034246F0}" destId="{25332F52-7C9F-4783-8C46-4D872EA77F13}" srcOrd="1" destOrd="0" presId="urn:microsoft.com/office/officeart/2005/8/layout/process4"/>
    <dgm:cxn modelId="{E5F0F58D-6268-452A-AC81-0331CC73430A}" type="presParOf" srcId="{6F45ECD1-C9B4-462C-85FF-5A05201F27FE}" destId="{4DEC448F-8CD1-4E91-876F-98DAFF479FB1}" srcOrd="3" destOrd="0" presId="urn:microsoft.com/office/officeart/2005/8/layout/process4"/>
    <dgm:cxn modelId="{C0B9AC7F-2B58-4D3A-B161-55CB27BC96AE}" type="presParOf" srcId="{6F45ECD1-C9B4-462C-85FF-5A05201F27FE}" destId="{11D23B5B-1A1A-4442-B6A1-F4DFEFEF331A}" srcOrd="4" destOrd="0" presId="urn:microsoft.com/office/officeart/2005/8/layout/process4"/>
    <dgm:cxn modelId="{185EFD7A-5DE6-4679-89DC-3B4FFC1E500D}" type="presParOf" srcId="{11D23B5B-1A1A-4442-B6A1-F4DFEFEF331A}" destId="{C19BCE32-4D09-4092-8B34-EE4C5BBFF77D}" srcOrd="0" destOrd="0" presId="urn:microsoft.com/office/officeart/2005/8/layout/process4"/>
    <dgm:cxn modelId="{0A119E90-4802-4F0D-94CB-7DEC9C123E96}" type="presParOf" srcId="{11D23B5B-1A1A-4442-B6A1-F4DFEFEF331A}" destId="{5667E80E-CA3E-42A4-974B-991239FFCD74}" srcOrd="1" destOrd="0" presId="urn:microsoft.com/office/officeart/2005/8/layout/process4"/>
    <dgm:cxn modelId="{8AE2DF25-8857-4F1D-A0E9-0B792088F839}" type="presParOf" srcId="{11D23B5B-1A1A-4442-B6A1-F4DFEFEF331A}" destId="{C78C25F4-CB51-4810-B88C-DCE43A865670}" srcOrd="2" destOrd="0" presId="urn:microsoft.com/office/officeart/2005/8/layout/process4"/>
    <dgm:cxn modelId="{5236DD84-4D2D-44F2-93DB-EBEBE5EB3931}" type="presParOf" srcId="{C78C25F4-CB51-4810-B88C-DCE43A865670}" destId="{104AC4D4-BA10-4BB2-9455-1A2EE09EB7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6DD17-6B18-4518-910B-15EC77C2605B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49668-4677-4DFD-98C2-8F550BB794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27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19.12.2013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kacert.de/" TargetMode="External"/><Relationship Id="rId2" Type="http://schemas.openxmlformats.org/officeDocument/2006/relationships/hyperlink" Target="http://www.elisabeth-juenemann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i="1" dirty="0" smtClean="0"/>
              <a:t/>
            </a:r>
            <a:br>
              <a:rPr lang="de-DE" b="1" i="1" dirty="0" smtClean="0"/>
            </a:br>
            <a:r>
              <a:rPr lang="de-DE" b="1" dirty="0" smtClean="0"/>
              <a:t>„</a:t>
            </a:r>
            <a:r>
              <a:rPr lang="de-DE" b="1" dirty="0"/>
              <a:t>A </a:t>
            </a:r>
            <a:r>
              <a:rPr lang="de-DE" b="1" dirty="0" err="1"/>
              <a:t>ještě</a:t>
            </a:r>
            <a:r>
              <a:rPr lang="de-DE" b="1" dirty="0"/>
              <a:t> </a:t>
            </a:r>
            <a:r>
              <a:rPr lang="de-DE" b="1" dirty="0" err="1"/>
              <a:t>navíc</a:t>
            </a:r>
            <a:r>
              <a:rPr lang="de-DE" b="1" dirty="0"/>
              <a:t> </a:t>
            </a:r>
            <a:r>
              <a:rPr lang="de-DE" b="1" dirty="0" err="1"/>
              <a:t>Desatero</a:t>
            </a:r>
            <a:r>
              <a:rPr lang="de-DE" b="1" dirty="0"/>
              <a:t>!?“ </a:t>
            </a:r>
            <a:r>
              <a:rPr lang="de-DE" dirty="0"/>
              <a:t/>
            </a:r>
            <a:br>
              <a:rPr lang="de-DE" dirty="0"/>
            </a:br>
            <a:r>
              <a:rPr lang="de-DE" b="1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>
            <a:normAutofit/>
          </a:bodyPr>
          <a:lstStyle/>
          <a:p>
            <a:r>
              <a:rPr lang="de-DE" sz="3600" b="1" dirty="0"/>
              <a:t>Dekalog </a:t>
            </a:r>
            <a:r>
              <a:rPr lang="de-DE" sz="3600" b="1" dirty="0" err="1"/>
              <a:t>jako</a:t>
            </a:r>
            <a:r>
              <a:rPr lang="de-DE" sz="3600" b="1" dirty="0"/>
              <a:t> </a:t>
            </a:r>
            <a:r>
              <a:rPr lang="de-DE" sz="3600" b="1" dirty="0" err="1"/>
              <a:t>etický</a:t>
            </a:r>
            <a:r>
              <a:rPr lang="de-DE" sz="3600" b="1" dirty="0"/>
              <a:t> </a:t>
            </a:r>
            <a:r>
              <a:rPr lang="de-DE" sz="3600" b="1" dirty="0" err="1"/>
              <a:t>program</a:t>
            </a:r>
            <a:r>
              <a:rPr lang="de-DE" sz="3600" b="1" dirty="0"/>
              <a:t> v </a:t>
            </a:r>
            <a:r>
              <a:rPr lang="de-DE" sz="3600" b="1" dirty="0" err="1"/>
              <a:t>pomáhající</a:t>
            </a:r>
            <a:r>
              <a:rPr lang="de-DE" sz="3600" b="1" dirty="0"/>
              <a:t> </a:t>
            </a:r>
            <a:r>
              <a:rPr lang="de-DE" sz="3600" b="1" dirty="0" err="1"/>
              <a:t>profesi</a:t>
            </a:r>
            <a:r>
              <a:rPr lang="de-DE" sz="3600" b="1" dirty="0"/>
              <a:t> a </a:t>
            </a:r>
            <a:r>
              <a:rPr lang="de-DE" sz="3600" b="1" dirty="0" err="1"/>
              <a:t>organizaci</a:t>
            </a:r>
            <a:endParaRPr lang="de-DE" sz="3600" dirty="0"/>
          </a:p>
        </p:txBody>
      </p:sp>
      <p:sp>
        <p:nvSpPr>
          <p:cNvPr id="5" name="Rechteck 4"/>
          <p:cNvSpPr/>
          <p:nvPr/>
        </p:nvSpPr>
        <p:spPr>
          <a:xfrm>
            <a:off x="217477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de-DE" dirty="0"/>
          </a:p>
          <a:p>
            <a:pPr algn="ctr"/>
            <a:r>
              <a:rPr lang="de-DE" dirty="0"/>
              <a:t> </a:t>
            </a:r>
            <a:r>
              <a:rPr lang="de-DE" b="1" dirty="0"/>
              <a:t>Prof. Dr. Elisabeth Jünemann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810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470354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Pomáhající profese v křesťanských organizacích</a:t>
            </a:r>
            <a:r>
              <a:rPr lang="de-DE" sz="2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de-DE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cs-CZ" sz="2400" dirty="0" smtClean="0">
                <a:latin typeface="+mn-lt"/>
              </a:rPr>
              <a:t>disponují obsahovými kritérii toho, co je sociální</a:t>
            </a:r>
            <a:r>
              <a:rPr lang="de-DE" altLang="de-DE" dirty="0" smtClean="0">
                <a:latin typeface="+mn-lt"/>
              </a:rPr>
              <a:t> </a:t>
            </a:r>
            <a:r>
              <a:rPr lang="de-DE" altLang="de-DE" sz="2400" dirty="0">
                <a:latin typeface="+mn-lt"/>
              </a:rPr>
              <a:t>:</a:t>
            </a:r>
            <a:r>
              <a:rPr lang="de-DE" altLang="de-DE" sz="2400" dirty="0">
                <a:solidFill>
                  <a:srgbClr val="FF3300"/>
                </a:solidFill>
                <a:latin typeface="+mn-lt"/>
              </a:rPr>
              <a:t/>
            </a:r>
            <a:br>
              <a:rPr lang="de-DE" altLang="de-DE" sz="2400" dirty="0">
                <a:solidFill>
                  <a:srgbClr val="FF3300"/>
                </a:solidFill>
                <a:latin typeface="+mn-lt"/>
              </a:rPr>
            </a:br>
            <a:endParaRPr lang="de-DE" altLang="de-DE" sz="2400" dirty="0">
              <a:solidFill>
                <a:srgbClr val="FF3300"/>
              </a:solidFill>
              <a:latin typeface="+mn-lt"/>
            </a:endParaRPr>
          </a:p>
          <a:p>
            <a:r>
              <a:rPr lang="cs-CZ" altLang="de-DE" sz="2400" dirty="0" smtClean="0">
                <a:latin typeface="+mn-lt"/>
              </a:rPr>
              <a:t>Například </a:t>
            </a:r>
            <a:r>
              <a:rPr lang="cs-CZ" altLang="de-DE" sz="2400" dirty="0" smtClean="0">
                <a:solidFill>
                  <a:srgbClr val="FF0000"/>
                </a:solidFill>
                <a:latin typeface="+mn-lt"/>
              </a:rPr>
              <a:t>Desatero přikázání</a:t>
            </a:r>
            <a:r>
              <a:rPr lang="de-DE" altLang="de-DE" sz="2400" dirty="0">
                <a:solidFill>
                  <a:srgbClr val="FF0000"/>
                </a:solidFill>
                <a:latin typeface="+mn-lt"/>
              </a:rPr>
              <a:t/>
            </a:r>
            <a:br>
              <a:rPr lang="de-DE" altLang="de-DE" sz="2400" dirty="0">
                <a:solidFill>
                  <a:srgbClr val="FF0000"/>
                </a:solidFill>
                <a:latin typeface="+mn-lt"/>
              </a:rPr>
            </a:br>
            <a:r>
              <a:rPr lang="cs-CZ" altLang="de-DE" sz="2400" dirty="0" smtClean="0">
                <a:solidFill>
                  <a:srgbClr val="FF0000"/>
                </a:solidFill>
                <a:latin typeface="+mn-lt"/>
              </a:rPr>
              <a:t>Starého zákona</a:t>
            </a:r>
            <a:r>
              <a:rPr lang="de-DE" altLang="de-DE" sz="2400" dirty="0" smtClean="0">
                <a:solidFill>
                  <a:srgbClr val="FF0000"/>
                </a:solidFill>
                <a:latin typeface="+mn-lt"/>
              </a:rPr>
              <a:t>.</a:t>
            </a:r>
            <a:endParaRPr lang="de-DE" altLang="de-DE" sz="2400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de-DE" sz="2400" dirty="0" smtClean="0">
                <a:latin typeface="+mn-lt"/>
              </a:rPr>
              <a:t>V křesťanských sociálních organizacích platí</a:t>
            </a:r>
            <a:r>
              <a:rPr lang="de-DE" altLang="de-DE" sz="2400" dirty="0" smtClean="0">
                <a:latin typeface="+mn-lt"/>
              </a:rPr>
              <a:t/>
            </a:r>
            <a:br>
              <a:rPr lang="de-DE" altLang="de-DE" sz="2400" dirty="0" smtClean="0">
                <a:latin typeface="+mn-lt"/>
              </a:rPr>
            </a:br>
            <a:r>
              <a:rPr lang="de-DE" altLang="de-DE" sz="2400" dirty="0" smtClean="0">
                <a:solidFill>
                  <a:srgbClr val="FF0000"/>
                </a:solidFill>
                <a:latin typeface="+mn-lt"/>
              </a:rPr>
              <a:t>10 </a:t>
            </a:r>
            <a:r>
              <a:rPr lang="cs-CZ" altLang="de-DE" sz="2400" dirty="0" smtClean="0">
                <a:solidFill>
                  <a:srgbClr val="FF0000"/>
                </a:solidFill>
                <a:latin typeface="+mn-lt"/>
              </a:rPr>
              <a:t>prostorů svobody</a:t>
            </a:r>
            <a:r>
              <a:rPr lang="de-DE" altLang="de-DE" sz="2400" dirty="0">
                <a:solidFill>
                  <a:schemeClr val="bg2"/>
                </a:solidFill>
                <a:latin typeface="+mn-lt"/>
              </a:rPr>
              <a:t/>
            </a:r>
            <a:br>
              <a:rPr lang="de-DE" altLang="de-DE" sz="2400" dirty="0">
                <a:solidFill>
                  <a:schemeClr val="bg2"/>
                </a:solidFill>
                <a:latin typeface="+mn-lt"/>
              </a:rPr>
            </a:br>
            <a:r>
              <a:rPr lang="de-DE" altLang="de-DE" sz="2400" dirty="0">
                <a:latin typeface="+mn-lt"/>
              </a:rPr>
              <a:t>10 </a:t>
            </a:r>
            <a:r>
              <a:rPr lang="cs-CZ" altLang="de-DE" sz="2400" dirty="0" smtClean="0">
                <a:latin typeface="+mn-lt"/>
              </a:rPr>
              <a:t>sociálních hodnot</a:t>
            </a:r>
            <a:endParaRPr lang="de-DE" altLang="de-DE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de-DE" sz="2400" dirty="0" smtClean="0">
                <a:latin typeface="+mn-lt"/>
              </a:rPr>
              <a:t>a</a:t>
            </a:r>
            <a:r>
              <a:rPr lang="de-DE" altLang="de-DE" sz="2400" dirty="0" smtClean="0">
                <a:latin typeface="+mn-lt"/>
              </a:rPr>
              <a:t> </a:t>
            </a:r>
            <a:r>
              <a:rPr lang="cs-CZ" altLang="de-DE" sz="2400" dirty="0" smtClean="0">
                <a:solidFill>
                  <a:srgbClr val="FF0000"/>
                </a:solidFill>
                <a:latin typeface="+mn-lt"/>
              </a:rPr>
              <a:t>odpovídající struktury,</a:t>
            </a:r>
            <a:r>
              <a:rPr lang="de-DE" altLang="de-DE" sz="2400" dirty="0">
                <a:solidFill>
                  <a:srgbClr val="FF3300"/>
                </a:solidFill>
                <a:latin typeface="+mn-lt"/>
              </a:rPr>
              <a:t/>
            </a:r>
            <a:br>
              <a:rPr lang="de-DE" altLang="de-DE" sz="2400" dirty="0">
                <a:solidFill>
                  <a:srgbClr val="FF3300"/>
                </a:solidFill>
                <a:latin typeface="+mn-lt"/>
              </a:rPr>
            </a:br>
            <a:r>
              <a:rPr lang="cs-CZ" altLang="de-DE" sz="2400" dirty="0" err="1" smtClean="0">
                <a:latin typeface="+mn-lt"/>
              </a:rPr>
              <a:t>resp</a:t>
            </a:r>
            <a:r>
              <a:rPr lang="de-DE" altLang="de-DE" sz="2400" dirty="0" smtClean="0">
                <a:latin typeface="+mn-lt"/>
              </a:rPr>
              <a:t>. </a:t>
            </a:r>
            <a:r>
              <a:rPr lang="cs-CZ" altLang="de-DE" sz="2400" dirty="0" smtClean="0">
                <a:solidFill>
                  <a:srgbClr val="FF0000"/>
                </a:solidFill>
                <a:latin typeface="+mn-lt"/>
              </a:rPr>
              <a:t>odpovídající chování</a:t>
            </a:r>
            <a:r>
              <a:rPr lang="de-DE" altLang="de-DE" sz="24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de-DE" altLang="de-DE" sz="2400" dirty="0">
                <a:solidFill>
                  <a:srgbClr val="FF3300"/>
                </a:solidFill>
                <a:latin typeface="+mn-lt"/>
              </a:rPr>
              <a:t/>
            </a:r>
            <a:br>
              <a:rPr lang="de-DE" altLang="de-DE" sz="2400" dirty="0">
                <a:solidFill>
                  <a:srgbClr val="FF3300"/>
                </a:solidFill>
                <a:latin typeface="+mn-lt"/>
              </a:rPr>
            </a:br>
            <a:r>
              <a:rPr lang="cs-CZ" altLang="de-DE" sz="2400" dirty="0" smtClean="0">
                <a:latin typeface="+mn-lt"/>
              </a:rPr>
              <a:t>které je chrání a rozvíjejí</a:t>
            </a:r>
            <a:r>
              <a:rPr lang="de-DE" altLang="de-DE" sz="2400" dirty="0" smtClean="0">
                <a:latin typeface="+mn-lt"/>
              </a:rPr>
              <a:t>.* </a:t>
            </a:r>
            <a:endParaRPr lang="de-DE" altLang="de-DE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de-DE" sz="2400" dirty="0" smtClean="0">
                <a:latin typeface="+mn-lt"/>
              </a:rPr>
              <a:t>Na to se dá spolehnout</a:t>
            </a:r>
            <a:r>
              <a:rPr lang="de-DE" altLang="de-DE" sz="2400" dirty="0" smtClean="0">
                <a:latin typeface="+mn-lt"/>
              </a:rPr>
              <a:t>!  </a:t>
            </a:r>
            <a:endParaRPr lang="de-DE" altLang="de-DE" sz="2400" dirty="0">
              <a:latin typeface="+mn-lt"/>
            </a:endParaRPr>
          </a:p>
        </p:txBody>
      </p:sp>
      <p:sp>
        <p:nvSpPr>
          <p:cNvPr id="40985" name="Rectangle 4"/>
          <p:cNvSpPr>
            <a:spLocks noChangeArrowheads="1"/>
          </p:cNvSpPr>
          <p:nvPr/>
        </p:nvSpPr>
        <p:spPr bwMode="auto">
          <a:xfrm>
            <a:off x="5607555" y="1148368"/>
            <a:ext cx="18192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cs-CZ" altLang="de-DE" sz="1200" b="1" dirty="0" smtClean="0">
                <a:solidFill>
                  <a:srgbClr val="FF0000"/>
                </a:solidFill>
                <a:latin typeface="+mn-lt"/>
              </a:rPr>
              <a:t>10 prostorů svobody</a:t>
            </a:r>
            <a:r>
              <a:rPr lang="de-DE" altLang="de-DE" sz="1200" b="1" dirty="0" smtClean="0">
                <a:solidFill>
                  <a:srgbClr val="FF0000"/>
                </a:solidFill>
                <a:latin typeface="+mn-lt"/>
              </a:rPr>
              <a:t>,</a:t>
            </a:r>
            <a:r>
              <a:rPr lang="de-DE" altLang="de-DE" sz="1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de-DE" altLang="de-DE" sz="1200" b="1" dirty="0">
                <a:solidFill>
                  <a:srgbClr val="FF0000"/>
                </a:solidFill>
                <a:latin typeface="+mn-lt"/>
              </a:rPr>
            </a:br>
            <a:r>
              <a:rPr lang="cs-CZ" altLang="de-DE" sz="1200" b="1" dirty="0" smtClean="0">
                <a:solidFill>
                  <a:srgbClr val="FF0000"/>
                </a:solidFill>
                <a:latin typeface="+mn-lt"/>
              </a:rPr>
              <a:t>které jsou pro nás</a:t>
            </a:r>
            <a:r>
              <a:rPr lang="de-DE" altLang="de-DE" sz="1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de-DE" altLang="de-DE" sz="1200" b="1" dirty="0">
                <a:solidFill>
                  <a:srgbClr val="FF0000"/>
                </a:solidFill>
                <a:latin typeface="+mn-lt"/>
              </a:rPr>
            </a:br>
            <a:r>
              <a:rPr lang="cs-CZ" altLang="de-DE" sz="1200" b="1" dirty="0" smtClean="0">
                <a:solidFill>
                  <a:srgbClr val="FF0000"/>
                </a:solidFill>
                <a:latin typeface="+mn-lt"/>
              </a:rPr>
              <a:t>HODNOTOU</a:t>
            </a:r>
            <a:r>
              <a:rPr lang="de-DE" altLang="de-DE" sz="12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de-DE" altLang="de-DE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986" name="Rectangle 57"/>
          <p:cNvSpPr>
            <a:spLocks noChangeArrowheads="1"/>
          </p:cNvSpPr>
          <p:nvPr/>
        </p:nvSpPr>
        <p:spPr bwMode="auto">
          <a:xfrm>
            <a:off x="4855945" y="3132756"/>
            <a:ext cx="1852582" cy="62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cs-CZ" altLang="de-DE" sz="1200" b="1" dirty="0" smtClean="0">
                <a:solidFill>
                  <a:srgbClr val="FF0000"/>
                </a:solidFill>
                <a:latin typeface="+mn-lt"/>
              </a:rPr>
              <a:t>Potřebují odpovídající</a:t>
            </a:r>
            <a:r>
              <a:rPr lang="de-DE" altLang="de-DE" sz="1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de-DE" altLang="de-DE" sz="1200" b="1" dirty="0">
                <a:solidFill>
                  <a:srgbClr val="FF0000"/>
                </a:solidFill>
                <a:latin typeface="+mn-lt"/>
              </a:rPr>
            </a:br>
            <a:r>
              <a:rPr lang="de-DE" altLang="de-DE" sz="1200" b="1" dirty="0" smtClean="0">
                <a:solidFill>
                  <a:srgbClr val="FF0000"/>
                </a:solidFill>
                <a:latin typeface="+mn-lt"/>
              </a:rPr>
              <a:t>STRUKTUR</a:t>
            </a:r>
            <a:r>
              <a:rPr lang="cs-CZ" altLang="de-DE" sz="1200" b="1" dirty="0">
                <a:solidFill>
                  <a:srgbClr val="FF0000"/>
                </a:solidFill>
                <a:latin typeface="+mn-lt"/>
              </a:rPr>
              <a:t>Y</a:t>
            </a:r>
            <a:endParaRPr lang="de-DE" altLang="de-DE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987" name="Rectangle 6"/>
          <p:cNvSpPr>
            <a:spLocks noChangeArrowheads="1"/>
          </p:cNvSpPr>
          <p:nvPr/>
        </p:nvSpPr>
        <p:spPr bwMode="auto">
          <a:xfrm>
            <a:off x="7162800" y="2871631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cs-CZ" altLang="de-DE" sz="1200" b="1" dirty="0" smtClean="0">
              <a:solidFill>
                <a:srgbClr val="FF0000"/>
              </a:solidFill>
              <a:latin typeface="+mn-lt"/>
            </a:endParaRPr>
          </a:p>
          <a:p>
            <a:pPr algn="ctr" eaLnBrk="0" hangingPunct="0"/>
            <a:r>
              <a:rPr lang="cs-CZ" altLang="de-DE" sz="1200" b="1" dirty="0" smtClean="0">
                <a:solidFill>
                  <a:srgbClr val="FF0000"/>
                </a:solidFill>
                <a:latin typeface="+mn-lt"/>
              </a:rPr>
              <a:t>Potřebují odpovídající</a:t>
            </a:r>
            <a:r>
              <a:rPr lang="de-DE" altLang="de-DE" sz="1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de-DE" altLang="de-DE" sz="1200" b="1" dirty="0">
                <a:solidFill>
                  <a:srgbClr val="FF0000"/>
                </a:solidFill>
                <a:latin typeface="+mn-lt"/>
              </a:rPr>
            </a:br>
            <a:r>
              <a:rPr lang="de-DE" altLang="de-DE" sz="1200" b="1" dirty="0">
                <a:solidFill>
                  <a:srgbClr val="FF0000"/>
                </a:solidFill>
                <a:latin typeface="+mn-lt"/>
              </a:rPr>
              <a:t>HABITUS</a:t>
            </a:r>
          </a:p>
        </p:txBody>
      </p:sp>
      <p:grpSp>
        <p:nvGrpSpPr>
          <p:cNvPr id="40989" name="Group 29"/>
          <p:cNvGrpSpPr>
            <a:grpSpLocks/>
          </p:cNvGrpSpPr>
          <p:nvPr/>
        </p:nvGrpSpPr>
        <p:grpSpPr bwMode="auto">
          <a:xfrm>
            <a:off x="7162800" y="152400"/>
            <a:ext cx="1816100" cy="1319213"/>
            <a:chOff x="4512" y="96"/>
            <a:chExt cx="1144" cy="831"/>
          </a:xfrm>
        </p:grpSpPr>
        <p:pic>
          <p:nvPicPr>
            <p:cNvPr id="4099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1" name="Rectangle 31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4099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5562600" y="6430963"/>
            <a:ext cx="3581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altLang="de-DE" sz="1000" b="1" dirty="0"/>
              <a:t>* E. Jünemann/G. Kilz (</a:t>
            </a:r>
            <a:r>
              <a:rPr lang="de-DE" altLang="de-DE" sz="1000" b="1" dirty="0" err="1"/>
              <a:t>Hg</a:t>
            </a:r>
            <a:r>
              <a:rPr lang="de-DE" altLang="de-DE" sz="1000" b="1" dirty="0"/>
              <a:t>.) Die zehn Gebote. Orientierung für gerechte Strukturen, Paderborn 2009.</a:t>
            </a:r>
            <a:r>
              <a:rPr lang="de-DE" altLang="de-DE" sz="1200" b="1" dirty="0"/>
              <a:t> </a:t>
            </a:r>
          </a:p>
        </p:txBody>
      </p:sp>
      <p:grpSp>
        <p:nvGrpSpPr>
          <p:cNvPr id="57" name="Gruppieren 56"/>
          <p:cNvGrpSpPr/>
          <p:nvPr/>
        </p:nvGrpSpPr>
        <p:grpSpPr>
          <a:xfrm>
            <a:off x="4391651" y="1570554"/>
            <a:ext cx="5192302" cy="5538386"/>
            <a:chOff x="4147228" y="2060848"/>
            <a:chExt cx="5192302" cy="5187944"/>
          </a:xfrm>
        </p:grpSpPr>
        <p:sp>
          <p:nvSpPr>
            <p:cNvPr id="58" name="Freeform 19"/>
            <p:cNvSpPr>
              <a:spLocks/>
            </p:cNvSpPr>
            <p:nvPr/>
          </p:nvSpPr>
          <p:spPr bwMode="auto">
            <a:xfrm rot="13427076">
              <a:off x="4921352" y="4096262"/>
              <a:ext cx="3262175" cy="315253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59" name="Gruppieren 58"/>
            <p:cNvGrpSpPr/>
            <p:nvPr/>
          </p:nvGrpSpPr>
          <p:grpSpPr>
            <a:xfrm>
              <a:off x="4147228" y="2060848"/>
              <a:ext cx="5192302" cy="3823321"/>
              <a:chOff x="4147228" y="2060848"/>
              <a:chExt cx="5192302" cy="3823321"/>
            </a:xfrm>
          </p:grpSpPr>
          <p:grpSp>
            <p:nvGrpSpPr>
              <p:cNvPr id="60" name="Group 13"/>
              <p:cNvGrpSpPr>
                <a:grpSpLocks/>
              </p:cNvGrpSpPr>
              <p:nvPr/>
            </p:nvGrpSpPr>
            <p:grpSpPr bwMode="auto">
              <a:xfrm>
                <a:off x="4972143" y="2060848"/>
                <a:ext cx="3924583" cy="3418906"/>
                <a:chOff x="691" y="1889"/>
                <a:chExt cx="2686" cy="2949"/>
              </a:xfrm>
            </p:grpSpPr>
            <p:sp>
              <p:nvSpPr>
                <p:cNvPr id="79" name="Freeform 14"/>
                <p:cNvSpPr>
                  <a:spLocks/>
                </p:cNvSpPr>
                <p:nvPr/>
              </p:nvSpPr>
              <p:spPr bwMode="auto">
                <a:xfrm rot="241756">
                  <a:off x="691" y="1889"/>
                  <a:ext cx="1155" cy="162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Freeform 15"/>
                <p:cNvSpPr>
                  <a:spLocks/>
                </p:cNvSpPr>
                <p:nvPr/>
              </p:nvSpPr>
              <p:spPr bwMode="auto">
                <a:xfrm rot="13427076">
                  <a:off x="939" y="2440"/>
                  <a:ext cx="2052" cy="2398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16"/>
                <p:cNvSpPr>
                  <a:spLocks/>
                </p:cNvSpPr>
                <p:nvPr/>
              </p:nvSpPr>
              <p:spPr bwMode="auto">
                <a:xfrm rot="16643892">
                  <a:off x="1827" y="1676"/>
                  <a:ext cx="1328" cy="177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 rot="8662385">
                <a:off x="4147228" y="4080266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 rot="8662385">
                <a:off x="8084009" y="4122468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" name="Gruppieren 62"/>
              <p:cNvGrpSpPr/>
              <p:nvPr/>
            </p:nvGrpSpPr>
            <p:grpSpPr>
              <a:xfrm>
                <a:off x="4845178" y="4066021"/>
                <a:ext cx="3884485" cy="1539257"/>
                <a:chOff x="2140299" y="2256288"/>
                <a:chExt cx="6402384" cy="2883090"/>
              </a:xfrm>
            </p:grpSpPr>
            <p:pic>
              <p:nvPicPr>
                <p:cNvPr id="64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050" y="4201558"/>
                  <a:ext cx="2304891" cy="937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5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6661" y="2552933"/>
                  <a:ext cx="3463884" cy="20236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0116" y="4011884"/>
                  <a:ext cx="982389" cy="1108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1769" y="3669178"/>
                  <a:ext cx="1540959" cy="1449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8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3193" y="3975982"/>
                  <a:ext cx="1351068" cy="1138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9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299" y="2344045"/>
                  <a:ext cx="1431826" cy="1547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0" name="Picture 10" descr="Team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8564" y="2344045"/>
                  <a:ext cx="1093514" cy="1035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2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505" y="3596632"/>
                  <a:ext cx="1122032" cy="151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" name="Picture 8" descr="Betreuu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30" b="8614"/>
                <a:stretch>
                  <a:fillRect/>
                </a:stretch>
              </p:blipFill>
              <p:spPr bwMode="auto">
                <a:xfrm>
                  <a:off x="7391400" y="2256288"/>
                  <a:ext cx="1151283" cy="1629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34" descr="s-Krankenschwester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9306" y="3676073"/>
                  <a:ext cx="1443377" cy="14329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5189" y="2344045"/>
                  <a:ext cx="796672" cy="8660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44" descr="500_Euro_bezahlen_10617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276" y="2423834"/>
                  <a:ext cx="691904" cy="419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4398" y="2344044"/>
                  <a:ext cx="1156142" cy="1542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" name="Picture 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630" y="3886050"/>
                  <a:ext cx="1699487" cy="1227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4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305" y="2321080"/>
                  <a:ext cx="1432479" cy="1348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0581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9767"/>
            <a:ext cx="3312368" cy="23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61760" y="62794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>
                <a:solidFill>
                  <a:srgbClr val="00B050"/>
                </a:solidFill>
              </a:rPr>
              <a:t>Desatero přikázání znamená:</a:t>
            </a:r>
            <a:r>
              <a:rPr lang="de-DE" sz="2400" dirty="0">
                <a:solidFill>
                  <a:srgbClr val="00B050"/>
                </a:solidFill>
              </a:rPr>
              <a:t/>
            </a:r>
            <a:br>
              <a:rPr lang="de-DE" sz="2400" dirty="0">
                <a:solidFill>
                  <a:srgbClr val="00B050"/>
                </a:solidFill>
              </a:rPr>
            </a:br>
            <a:r>
              <a:rPr lang="de-DE" sz="2400" dirty="0" smtClean="0">
                <a:solidFill>
                  <a:srgbClr val="00B050"/>
                </a:solidFill>
              </a:rPr>
              <a:t>10 </a:t>
            </a:r>
            <a:r>
              <a:rPr lang="cs-CZ" sz="2400" dirty="0" smtClean="0">
                <a:solidFill>
                  <a:srgbClr val="00B050"/>
                </a:solidFill>
              </a:rPr>
              <a:t>nabídek (něm. </a:t>
            </a:r>
            <a:r>
              <a:rPr lang="de-DE" sz="2400" dirty="0" smtClean="0">
                <a:solidFill>
                  <a:srgbClr val="00B050"/>
                </a:solidFill>
              </a:rPr>
              <a:t>An </a:t>
            </a:r>
            <a:r>
              <a:rPr lang="de-DE" sz="2400" dirty="0">
                <a:solidFill>
                  <a:srgbClr val="00B050"/>
                </a:solidFill>
              </a:rPr>
              <a:t>– </a:t>
            </a:r>
            <a:r>
              <a:rPr lang="de-DE" sz="2400" dirty="0" smtClean="0"/>
              <a:t>Gebote)</a:t>
            </a:r>
            <a:r>
              <a:rPr lang="cs-CZ" sz="2400" dirty="0" smtClean="0"/>
              <a:t> nebo strategií</a:t>
            </a:r>
            <a:r>
              <a:rPr lang="de-DE" sz="2400" dirty="0" smtClean="0"/>
              <a:t>, </a:t>
            </a:r>
            <a:r>
              <a:rPr lang="cs-CZ" sz="2400" dirty="0" smtClean="0"/>
              <a:t>jak chránit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strukturálně a </a:t>
            </a:r>
            <a:r>
              <a:rPr lang="cs-CZ" sz="2400" dirty="0" smtClean="0"/>
              <a:t>habituálně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10 </a:t>
            </a:r>
            <a:r>
              <a:rPr lang="cs-CZ" sz="2400" dirty="0" smtClean="0"/>
              <a:t>citlivých</a:t>
            </a:r>
            <a:r>
              <a:rPr lang="de-DE" sz="2400" dirty="0" smtClean="0"/>
              <a:t> </a:t>
            </a:r>
            <a:r>
              <a:rPr lang="cs-CZ" sz="2400" dirty="0" smtClean="0"/>
              <a:t>prostorů svobody</a:t>
            </a:r>
            <a:endParaRPr lang="de-DE" sz="2400" dirty="0" smtClean="0">
              <a:latin typeface="+mn-lt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015333" y="2132856"/>
            <a:ext cx="486052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dirty="0" smtClean="0"/>
              <a:t>malého </a:t>
            </a:r>
            <a:r>
              <a:rPr lang="cs-CZ" sz="2000" dirty="0"/>
              <a:t>národa Izraele, který se vydal na cestu Bohem zaslíbeného života ve svobodě, </a:t>
            </a:r>
            <a:r>
              <a:rPr lang="cs-CZ" sz="2000" dirty="0" smtClean="0">
                <a:solidFill>
                  <a:srgbClr val="00B050"/>
                </a:solidFill>
              </a:rPr>
              <a:t>v situaci nové neznámé svobody se svými riziky, </a:t>
            </a:r>
            <a:r>
              <a:rPr lang="cs-CZ" sz="2000" dirty="0" smtClean="0"/>
              <a:t>tehdy</a:t>
            </a:r>
            <a:r>
              <a:rPr lang="de-DE" sz="2000" dirty="0" smtClean="0"/>
              <a:t>  </a:t>
            </a:r>
            <a:r>
              <a:rPr lang="cs-CZ" sz="2000" dirty="0"/>
              <a:t>před 3000 lety, po exodu z Egypta</a:t>
            </a:r>
            <a:r>
              <a:rPr lang="de-DE" sz="2000" dirty="0"/>
              <a:t>,</a:t>
            </a:r>
          </a:p>
          <a:p>
            <a:r>
              <a:rPr lang="cs-CZ" sz="2000" dirty="0" smtClean="0">
                <a:solidFill>
                  <a:srgbClr val="00B050"/>
                </a:solidFill>
              </a:rPr>
              <a:t>dnes</a:t>
            </a:r>
            <a:r>
              <a:rPr lang="de-DE" sz="2000" dirty="0" smtClean="0">
                <a:solidFill>
                  <a:srgbClr val="00B050"/>
                </a:solidFill>
              </a:rPr>
              <a:t>,</a:t>
            </a:r>
            <a:r>
              <a:rPr lang="de-DE" sz="2000" dirty="0" smtClean="0">
                <a:solidFill>
                  <a:srgbClr val="0070C0"/>
                </a:solidFill>
              </a:rPr>
              <a:t>  </a:t>
            </a:r>
            <a:r>
              <a:rPr lang="cs-CZ" sz="2000" dirty="0" smtClean="0"/>
              <a:t>po 3000 letech</a:t>
            </a:r>
            <a:r>
              <a:rPr lang="de-DE" sz="2000" dirty="0" smtClean="0"/>
              <a:t>, </a:t>
            </a:r>
            <a:r>
              <a:rPr lang="cs-CZ" altLang="de-DE" sz="2000" dirty="0" smtClean="0"/>
              <a:t>v </a:t>
            </a:r>
            <a:r>
              <a:rPr lang="cs-CZ" altLang="de-DE" sz="2000" dirty="0" err="1" smtClean="0"/>
              <a:t>mnohonázorové</a:t>
            </a:r>
            <a:r>
              <a:rPr lang="cs-CZ" altLang="de-DE" sz="2000" dirty="0" smtClean="0"/>
              <a:t> společnosti</a:t>
            </a:r>
            <a:r>
              <a:rPr lang="de-DE" altLang="de-DE" sz="2000" dirty="0" smtClean="0"/>
              <a:t>,  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cs-CZ" altLang="de-DE" sz="2000" dirty="0" smtClean="0">
                <a:solidFill>
                  <a:srgbClr val="00B050"/>
                </a:solidFill>
              </a:rPr>
              <a:t>v situaci stále větší svobody a jejích rizik </a:t>
            </a:r>
            <a:r>
              <a:rPr lang="cs-CZ" altLang="de-DE" sz="2000" dirty="0"/>
              <a:t>ohrožujících</a:t>
            </a:r>
            <a:r>
              <a:rPr lang="cs-CZ" altLang="de-DE" sz="2000" dirty="0" smtClean="0">
                <a:solidFill>
                  <a:srgbClr val="00B050"/>
                </a:solidFill>
              </a:rPr>
              <a:t> </a:t>
            </a:r>
            <a:r>
              <a:rPr lang="cs-CZ" altLang="de-DE" sz="2000" dirty="0" smtClean="0"/>
              <a:t>všechny skupiny</a:t>
            </a:r>
            <a:r>
              <a:rPr lang="cs-CZ" altLang="de-DE" sz="2000" dirty="0"/>
              <a:t> </a:t>
            </a:r>
            <a:r>
              <a:rPr lang="cs-CZ" altLang="de-DE" sz="2000" dirty="0" smtClean="0"/>
              <a:t>a</a:t>
            </a:r>
            <a:r>
              <a:rPr lang="de-DE" altLang="de-DE" sz="2000" dirty="0" smtClean="0"/>
              <a:t> </a:t>
            </a:r>
            <a:r>
              <a:rPr lang="cs-CZ" altLang="de-DE" sz="2000" dirty="0" smtClean="0"/>
              <a:t>organizace</a:t>
            </a:r>
            <a:r>
              <a:rPr lang="de-DE" altLang="de-DE" sz="2000" dirty="0" smtClean="0"/>
              <a:t>, </a:t>
            </a:r>
            <a:r>
              <a:rPr lang="cs-CZ" sz="2000" dirty="0"/>
              <a:t>který se </a:t>
            </a:r>
            <a:r>
              <a:rPr lang="cs-CZ" sz="2000" dirty="0" smtClean="0"/>
              <a:t>vydaly </a:t>
            </a:r>
            <a:r>
              <a:rPr lang="cs-CZ" sz="2000" dirty="0"/>
              <a:t>na cestu Bohem zaslíbeného života ve </a:t>
            </a:r>
            <a:r>
              <a:rPr lang="cs-CZ" sz="2000" dirty="0" smtClean="0"/>
              <a:t>svobodě.</a:t>
            </a:r>
            <a:endParaRPr lang="de-DE" altLang="de-DE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249"/>
            <a:ext cx="1303464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 rot="1052364">
            <a:off x="6074421" y="397109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B050"/>
                </a:solidFill>
              </a:rPr>
              <a:t>biblicky</a:t>
            </a:r>
            <a:r>
              <a:rPr lang="de-DE" sz="2400" dirty="0" smtClean="0">
                <a:solidFill>
                  <a:srgbClr val="00B050"/>
                </a:solidFill>
              </a:rPr>
              <a:t>:</a:t>
            </a:r>
            <a:endParaRPr lang="de-DE" sz="24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2" y="4312027"/>
            <a:ext cx="2224881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ieren 40"/>
          <p:cNvGrpSpPr/>
          <p:nvPr/>
        </p:nvGrpSpPr>
        <p:grpSpPr>
          <a:xfrm>
            <a:off x="5019412" y="3632698"/>
            <a:ext cx="4119380" cy="2017203"/>
            <a:chOff x="4303174" y="4013595"/>
            <a:chExt cx="4793598" cy="1566193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865" y="4688121"/>
              <a:ext cx="1244907" cy="865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" name="Group 40"/>
            <p:cNvGrpSpPr>
              <a:grpSpLocks/>
            </p:cNvGrpSpPr>
            <p:nvPr/>
          </p:nvGrpSpPr>
          <p:grpSpPr bwMode="auto">
            <a:xfrm>
              <a:off x="4303174" y="4013595"/>
              <a:ext cx="4612226" cy="1566193"/>
              <a:chOff x="2381" y="1762"/>
              <a:chExt cx="2359" cy="670"/>
            </a:xfrm>
          </p:grpSpPr>
          <p:pic>
            <p:nvPicPr>
              <p:cNvPr id="44" name="Picture 41" descr="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8" y="2071"/>
                <a:ext cx="508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42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1772"/>
                <a:ext cx="499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3" descr="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772"/>
                <a:ext cx="499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44" descr="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1772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46" descr="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1762"/>
                <a:ext cx="454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5" descr="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1772"/>
                <a:ext cx="45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47" descr="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4" y="2110"/>
                <a:ext cx="454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48" descr="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" y="2113"/>
                <a:ext cx="453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50" descr="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1" y="2086"/>
                <a:ext cx="487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15379" y="1538309"/>
            <a:ext cx="181927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1400" b="1" dirty="0">
                <a:solidFill>
                  <a:srgbClr val="FF0000"/>
                </a:solidFill>
              </a:rPr>
              <a:t>10 </a:t>
            </a:r>
            <a:r>
              <a:rPr lang="cs-CZ" sz="1400" b="1" dirty="0" smtClean="0">
                <a:solidFill>
                  <a:srgbClr val="FF0000"/>
                </a:solidFill>
              </a:rPr>
              <a:t>prostorů svobody</a:t>
            </a:r>
            <a:r>
              <a:rPr lang="de-DE" sz="1400" b="1" dirty="0" smtClean="0">
                <a:solidFill>
                  <a:srgbClr val="FF0000"/>
                </a:solidFill>
              </a:rPr>
              <a:t>,</a:t>
            </a:r>
            <a:r>
              <a:rPr lang="de-DE" sz="1400" b="1" dirty="0">
                <a:solidFill>
                  <a:srgbClr val="FF0000"/>
                </a:solidFill>
              </a:rPr>
              <a:t/>
            </a:r>
            <a:br>
              <a:rPr lang="de-DE" sz="1400" b="1" dirty="0">
                <a:solidFill>
                  <a:srgbClr val="FF0000"/>
                </a:solidFill>
              </a:rPr>
            </a:br>
            <a:r>
              <a:rPr lang="cs-CZ" sz="1400" b="1" dirty="0" smtClean="0">
                <a:solidFill>
                  <a:srgbClr val="FF0000"/>
                </a:solidFill>
              </a:rPr>
              <a:t>které jsou</a:t>
            </a:r>
            <a:r>
              <a:rPr lang="de-DE" sz="1400" b="1" dirty="0">
                <a:solidFill>
                  <a:srgbClr val="FF0000"/>
                </a:solidFill>
              </a:rPr>
              <a:t/>
            </a:r>
            <a:br>
              <a:rPr lang="de-DE" sz="1400" b="1" dirty="0">
                <a:solidFill>
                  <a:srgbClr val="FF0000"/>
                </a:solidFill>
              </a:rPr>
            </a:br>
            <a:r>
              <a:rPr lang="cs-CZ" sz="1400" b="1" dirty="0" smtClean="0">
                <a:solidFill>
                  <a:srgbClr val="FF0000"/>
                </a:solidFill>
              </a:rPr>
              <a:t>HODNOTOU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079918" y="5426199"/>
            <a:ext cx="21971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1400" b="1" dirty="0">
                <a:solidFill>
                  <a:srgbClr val="FF0000"/>
                </a:solidFill>
              </a:rPr>
              <a:t>10 </a:t>
            </a:r>
            <a:r>
              <a:rPr lang="cs-CZ" sz="1400" b="1" dirty="0" smtClean="0">
                <a:solidFill>
                  <a:srgbClr val="FF0000"/>
                </a:solidFill>
              </a:rPr>
              <a:t>pokynů</a:t>
            </a:r>
            <a:r>
              <a:rPr lang="de-DE" sz="1400" b="1" dirty="0">
                <a:solidFill>
                  <a:srgbClr val="FF0000"/>
                </a:solidFill>
              </a:rPr>
              <a:t/>
            </a:r>
            <a:br>
              <a:rPr lang="de-DE" sz="1400" b="1" dirty="0">
                <a:solidFill>
                  <a:srgbClr val="FF0000"/>
                </a:solidFill>
              </a:rPr>
            </a:br>
            <a:r>
              <a:rPr lang="cs-CZ" sz="1400" b="1" dirty="0" smtClean="0">
                <a:solidFill>
                  <a:srgbClr val="FF0000"/>
                </a:solidFill>
              </a:rPr>
              <a:t>ke strukturální ochraně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138337" y="5540892"/>
            <a:ext cx="19192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1400" b="1" dirty="0">
                <a:solidFill>
                  <a:srgbClr val="FF0000"/>
                </a:solidFill>
              </a:rPr>
              <a:t>10 </a:t>
            </a:r>
            <a:r>
              <a:rPr lang="cs-CZ" sz="1400" b="1" dirty="0" smtClean="0">
                <a:solidFill>
                  <a:srgbClr val="FF0000"/>
                </a:solidFill>
              </a:rPr>
              <a:t>pokynů</a:t>
            </a:r>
            <a:r>
              <a:rPr lang="de-DE" sz="1400" b="1" dirty="0">
                <a:solidFill>
                  <a:srgbClr val="FF0000"/>
                </a:solidFill>
              </a:rPr>
              <a:t/>
            </a:r>
            <a:br>
              <a:rPr lang="de-DE" sz="1400" b="1" dirty="0">
                <a:solidFill>
                  <a:srgbClr val="FF0000"/>
                </a:solidFill>
              </a:rPr>
            </a:br>
            <a:r>
              <a:rPr lang="cs-CZ" sz="1400" b="1" dirty="0" smtClean="0">
                <a:solidFill>
                  <a:srgbClr val="FF0000"/>
                </a:solidFill>
              </a:rPr>
              <a:t>k habituální ochraně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79512" y="199666"/>
            <a:ext cx="427542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Kde</a:t>
            </a:r>
            <a:r>
              <a:rPr lang="de-DE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mají</a:t>
            </a:r>
            <a:r>
              <a:rPr lang="cs-CZ" sz="2400" b="1" dirty="0" smtClean="0">
                <a:solidFill>
                  <a:srgbClr val="FF0000"/>
                </a:solidFill>
                <a:latin typeface="+mn-lt"/>
              </a:rPr>
              <a:t> pomáhající profese v křesťanských organizacích</a:t>
            </a:r>
            <a:r>
              <a:rPr lang="de-DE" sz="2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de-DE" sz="2400" b="1" dirty="0" smtClean="0">
                <a:solidFill>
                  <a:srgbClr val="FF0000"/>
                </a:solidFill>
                <a:latin typeface="+mn-lt"/>
              </a:rPr>
            </a:br>
            <a:endParaRPr lang="de-DE" sz="2400" b="1" dirty="0" smtClean="0">
              <a:solidFill>
                <a:srgbClr val="FF0000"/>
              </a:solidFill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latin typeface="+mn-lt"/>
              </a:rPr>
              <a:t>s</a:t>
            </a:r>
            <a:r>
              <a:rPr lang="cs-CZ" sz="2400" dirty="0" smtClean="0">
                <a:latin typeface="+mn-lt"/>
              </a:rPr>
              <a:t>polehlivá kritéria</a:t>
            </a:r>
            <a:r>
              <a:rPr lang="de-DE" sz="2400" dirty="0" smtClean="0">
                <a:latin typeface="+mn-lt"/>
              </a:rPr>
              <a:t>,</a:t>
            </a:r>
            <a:r>
              <a:rPr lang="de-DE" sz="2400" dirty="0">
                <a:latin typeface="+mn-lt"/>
              </a:rPr>
              <a:t/>
            </a:r>
            <a:br>
              <a:rPr lang="de-DE" sz="2400" dirty="0">
                <a:latin typeface="+mn-lt"/>
              </a:rPr>
            </a:br>
            <a:r>
              <a:rPr lang="cs-CZ" sz="2400" dirty="0" smtClean="0">
                <a:latin typeface="+mn-lt"/>
              </a:rPr>
              <a:t>jako je Desatero Starého zákona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>
                <a:latin typeface="+mn-lt"/>
              </a:rPr>
              <a:t/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(Ex 20,2-17; </a:t>
            </a:r>
            <a:r>
              <a:rPr lang="de-DE" sz="2400" dirty="0" err="1">
                <a:latin typeface="+mn-lt"/>
              </a:rPr>
              <a:t>Dt</a:t>
            </a:r>
            <a:r>
              <a:rPr lang="de-DE" sz="2400" dirty="0">
                <a:latin typeface="+mn-lt"/>
              </a:rPr>
              <a:t> 5,6-21</a:t>
            </a:r>
            <a:r>
              <a:rPr lang="de-DE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,</a:t>
            </a:r>
            <a:r>
              <a:rPr lang="de-DE" sz="2400" dirty="0" smtClean="0">
                <a:latin typeface="+mn-lt"/>
              </a:rPr>
              <a:t> </a:t>
            </a:r>
            <a:endParaRPr lang="de-DE" sz="2400" dirty="0">
              <a:latin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  <a:latin typeface="+mn-lt"/>
              </a:rPr>
              <a:t>t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am chrání a rozvíjejí darovanou svobodu v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de-DE" sz="2400" dirty="0" smtClean="0">
                <a:solidFill>
                  <a:srgbClr val="FF0000"/>
                </a:solidFill>
                <a:latin typeface="+mn-lt"/>
              </a:rPr>
            </a:b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10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prostorech svobody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cs-CZ" sz="2400" dirty="0" smtClean="0">
                <a:latin typeface="+mn-lt"/>
              </a:rPr>
              <a:t>které představují hodnotu </a:t>
            </a:r>
            <a:r>
              <a:rPr lang="de-DE" sz="2400" dirty="0" smtClean="0">
                <a:latin typeface="+mn-lt"/>
              </a:rPr>
              <a:t>– </a:t>
            </a:r>
            <a:r>
              <a:rPr lang="cs-CZ" sz="2400" dirty="0" smtClean="0">
                <a:latin typeface="+mn-lt"/>
              </a:rPr>
              <a:t>s odpovídajícími strukturami a chováním.</a:t>
            </a:r>
            <a:endParaRPr lang="de-DE" sz="2400" dirty="0">
              <a:latin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Na to se dá spolehnout</a:t>
            </a:r>
            <a:r>
              <a:rPr lang="de-DE" sz="2400" dirty="0" smtClean="0">
                <a:latin typeface="+mn-lt"/>
              </a:rPr>
              <a:t>! </a:t>
            </a:r>
            <a:endParaRPr lang="de-DE" sz="24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0"/>
            <a:ext cx="16398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4391651" y="1570554"/>
            <a:ext cx="5192302" cy="5538386"/>
            <a:chOff x="4147228" y="2060848"/>
            <a:chExt cx="5192302" cy="5187944"/>
          </a:xfrm>
        </p:grpSpPr>
        <p:sp>
          <p:nvSpPr>
            <p:cNvPr id="17" name="Freeform 19"/>
            <p:cNvSpPr>
              <a:spLocks/>
            </p:cNvSpPr>
            <p:nvPr/>
          </p:nvSpPr>
          <p:spPr bwMode="auto">
            <a:xfrm rot="13427076">
              <a:off x="4921352" y="4096262"/>
              <a:ext cx="3262175" cy="315253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4147228" y="2060848"/>
              <a:ext cx="5192302" cy="3823321"/>
              <a:chOff x="4147228" y="2060848"/>
              <a:chExt cx="5192302" cy="3823321"/>
            </a:xfrm>
          </p:grpSpPr>
          <p:grpSp>
            <p:nvGrpSpPr>
              <p:cNvPr id="19" name="Group 13"/>
              <p:cNvGrpSpPr>
                <a:grpSpLocks/>
              </p:cNvGrpSpPr>
              <p:nvPr/>
            </p:nvGrpSpPr>
            <p:grpSpPr bwMode="auto">
              <a:xfrm>
                <a:off x="4972143" y="2060848"/>
                <a:ext cx="3924583" cy="3418906"/>
                <a:chOff x="691" y="1889"/>
                <a:chExt cx="2686" cy="2949"/>
              </a:xfrm>
            </p:grpSpPr>
            <p:sp>
              <p:nvSpPr>
                <p:cNvPr id="38" name="Freeform 14"/>
                <p:cNvSpPr>
                  <a:spLocks/>
                </p:cNvSpPr>
                <p:nvPr/>
              </p:nvSpPr>
              <p:spPr bwMode="auto">
                <a:xfrm rot="241756">
                  <a:off x="691" y="1889"/>
                  <a:ext cx="1155" cy="162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Freeform 15"/>
                <p:cNvSpPr>
                  <a:spLocks/>
                </p:cNvSpPr>
                <p:nvPr/>
              </p:nvSpPr>
              <p:spPr bwMode="auto">
                <a:xfrm rot="13427076">
                  <a:off x="939" y="2440"/>
                  <a:ext cx="2052" cy="2398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" name="Freeform 16"/>
                <p:cNvSpPr>
                  <a:spLocks/>
                </p:cNvSpPr>
                <p:nvPr/>
              </p:nvSpPr>
              <p:spPr bwMode="auto">
                <a:xfrm rot="16643892">
                  <a:off x="1827" y="1676"/>
                  <a:ext cx="1328" cy="177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 rot="8662385">
                <a:off x="4147228" y="4080266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 rot="8662385">
                <a:off x="8084009" y="4122468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4" name="Picture 44" descr="500_Euro_bezahlen_10617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0751" y="4155473"/>
                <a:ext cx="419795" cy="2242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5449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0" y="1196975"/>
            <a:ext cx="486003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Exegeticky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Izrael je lid, který Jahve vysvobodil</a:t>
            </a:r>
            <a:r>
              <a:rPr lang="de-DE" sz="2400" dirty="0" smtClean="0">
                <a:latin typeface="+mn-lt"/>
              </a:rPr>
              <a:t>.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Jahve je Bůh, který </a:t>
            </a:r>
            <a:r>
              <a:rPr lang="cs-CZ" sz="2400" dirty="0">
                <a:latin typeface="+mn-lt"/>
              </a:rPr>
              <a:t>I</a:t>
            </a:r>
            <a:r>
              <a:rPr lang="cs-CZ" sz="2400" dirty="0" smtClean="0">
                <a:latin typeface="+mn-lt"/>
              </a:rPr>
              <a:t>zrael vysvobodil</a:t>
            </a:r>
            <a:r>
              <a:rPr lang="de-DE" sz="2400" dirty="0" smtClean="0">
                <a:latin typeface="+mn-lt"/>
              </a:rPr>
              <a:t>.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Pokud Izrael uznává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vedla Jahve i jiné bohy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a s nimi v intimním vztahu</a:t>
            </a:r>
            <a:r>
              <a:rPr lang="de-DE" sz="2400" dirty="0" smtClean="0">
                <a:latin typeface="+mn-lt"/>
              </a:rPr>
              <a:t>),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pak klade jiné zkušenosti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zkušenost násilí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územního zisku atd.</a:t>
            </a:r>
            <a:r>
              <a:rPr lang="de-DE" sz="2400" dirty="0" smtClean="0">
                <a:latin typeface="+mn-lt"/>
              </a:rPr>
              <a:t>)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naroveň zkušenosti svobody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de-DE" sz="2400" dirty="0" smtClean="0">
                <a:latin typeface="+mn-lt"/>
              </a:rPr>
              <a:t>– </a:t>
            </a:r>
            <a:r>
              <a:rPr lang="cs-CZ" sz="2400" dirty="0" smtClean="0">
                <a:latin typeface="+mn-lt"/>
              </a:rPr>
              <a:t>a dává tak svou svobodu v sázku</a:t>
            </a:r>
            <a:r>
              <a:rPr lang="de-DE" sz="2400" dirty="0" smtClean="0">
                <a:latin typeface="+mn-lt"/>
              </a:rPr>
              <a:t>.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1438" y="1125538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400" b="1" dirty="0" smtClean="0">
                <a:solidFill>
                  <a:srgbClr val="FFFFFF"/>
                </a:solidFill>
              </a:rPr>
              <a:t>1. Du sollt neben mir keine anderen Götter haben</a:t>
            </a:r>
            <a:endParaRPr lang="de-DE" sz="1400" dirty="0" smtClean="0">
              <a:solidFill>
                <a:srgbClr val="FFFFFF"/>
              </a:solidFill>
            </a:endParaRP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5148263" y="4292600"/>
            <a:ext cx="39957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latin typeface="Frutiger 55 Roman" pitchFamily="2" charset="0"/>
              </a:rPr>
              <a:t>„</a:t>
            </a:r>
            <a:r>
              <a:rPr lang="cs-CZ" sz="1400" dirty="0"/>
              <a:t> </a:t>
            </a:r>
            <a:r>
              <a:rPr lang="cs-CZ" sz="1400" dirty="0">
                <a:latin typeface="Aparajita" panose="020B0604020202020204" pitchFamily="34" charset="0"/>
                <a:cs typeface="Aparajita" panose="020B0604020202020204" pitchFamily="34" charset="0"/>
              </a:rPr>
              <a:t>Já jsem Hospodin, </a:t>
            </a:r>
            <a:r>
              <a:rPr lang="cs-CZ" sz="1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tvůj </a:t>
            </a:r>
            <a:r>
              <a:rPr lang="cs-CZ" sz="1400" dirty="0">
                <a:latin typeface="Aparajita" panose="020B0604020202020204" pitchFamily="34" charset="0"/>
                <a:cs typeface="Aparajita" panose="020B0604020202020204" pitchFamily="34" charset="0"/>
              </a:rPr>
              <a:t>Bůh; já jsem tě vyvedl z egyptské země, z domu otroctví.</a:t>
            </a:r>
            <a:r>
              <a:rPr lang="de-DE" sz="1400" dirty="0">
                <a:latin typeface="Aparajita" panose="020B0604020202020204" pitchFamily="34" charset="0"/>
                <a:cs typeface="Aparajita" panose="020B0604020202020204" pitchFamily="34" charset="0"/>
              </a:rPr>
              <a:t>..</a:t>
            </a:r>
            <a:r>
              <a:rPr lang="de-DE" sz="1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.“ </a:t>
            </a:r>
            <a:r>
              <a:rPr lang="de-DE" sz="1400" dirty="0" smtClean="0">
                <a:latin typeface="Frutiger 55 Roman" pitchFamily="2" charset="0"/>
              </a:rPr>
              <a:t/>
            </a:r>
            <a:br>
              <a:rPr lang="de-DE" sz="1400" dirty="0" smtClean="0">
                <a:latin typeface="Frutiger 55 Roman" pitchFamily="2" charset="0"/>
              </a:rPr>
            </a:br>
            <a:r>
              <a:rPr lang="de-DE" sz="14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4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latin typeface="Frutiger 55 Roman" pitchFamily="2" charset="0"/>
              </a:rPr>
              <a:t>Svou svobodu nedáš v sázku</a:t>
            </a:r>
            <a:r>
              <a:rPr lang="de-DE" sz="1400" dirty="0" smtClean="0">
                <a:latin typeface="Frutiger 55 Roman" pitchFamily="2" charset="0"/>
              </a:rPr>
              <a:t>…!</a:t>
            </a:r>
          </a:p>
        </p:txBody>
      </p:sp>
      <p:pic>
        <p:nvPicPr>
          <p:cNvPr id="46088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196975"/>
            <a:ext cx="3759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</a:rPr>
              <a:t>1. </a:t>
            </a:r>
            <a:r>
              <a:rPr lang="cs-CZ" sz="2400" dirty="0">
                <a:solidFill>
                  <a:srgbClr val="FF0000"/>
                </a:solidFill>
              </a:rPr>
              <a:t>Nebudeš mít jiného boha mimo mne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0" y="923925"/>
            <a:ext cx="4788024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  <a:latin typeface="+mn-lt"/>
              </a:rPr>
              <a:t>a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 organizace to znamená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Organizace mají svou identitu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V křesťanských organizacích jde např. o cestu s Ježíšovým mandátem a v jeho následování.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A tomu odpovídá láska přítomná v práci</a:t>
            </a:r>
            <a:r>
              <a:rPr lang="de-DE" sz="2400" dirty="0" smtClean="0">
                <a:latin typeface="+mn-lt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Identitu je třeba formulovat a komunikovat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To umožňuje identifikovat, rozpoznat a odlišit organizační kulturu uvnitř </a:t>
            </a:r>
            <a:r>
              <a:rPr lang="de-DE" sz="2400" dirty="0" smtClean="0">
                <a:latin typeface="+mn-lt"/>
              </a:rPr>
              <a:t>(„</a:t>
            </a:r>
            <a:r>
              <a:rPr lang="de-DE" sz="2400" dirty="0" err="1" smtClean="0">
                <a:latin typeface="+mn-lt"/>
              </a:rPr>
              <a:t>corporate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identity</a:t>
            </a:r>
            <a:r>
              <a:rPr lang="de-DE" sz="2400" dirty="0" smtClean="0">
                <a:latin typeface="+mn-lt"/>
              </a:rPr>
              <a:t>“) </a:t>
            </a:r>
            <a:r>
              <a:rPr lang="cs-CZ" sz="2400" dirty="0" smtClean="0">
                <a:latin typeface="+mn-lt"/>
              </a:rPr>
              <a:t>i navenek</a:t>
            </a:r>
            <a:r>
              <a:rPr lang="de-DE" sz="2400" dirty="0" smtClean="0">
                <a:latin typeface="+mn-lt"/>
              </a:rPr>
              <a:t> („</a:t>
            </a:r>
            <a:r>
              <a:rPr lang="de-DE" sz="2400" dirty="0" err="1" smtClean="0">
                <a:latin typeface="+mn-lt"/>
              </a:rPr>
              <a:t>public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 err="1" smtClean="0">
                <a:latin typeface="+mn-lt"/>
              </a:rPr>
              <a:t>relations</a:t>
            </a:r>
            <a:r>
              <a:rPr lang="de-DE" sz="2400" dirty="0" smtClean="0">
                <a:latin typeface="+mn-lt"/>
              </a:rPr>
              <a:t>“)</a:t>
            </a:r>
            <a:r>
              <a:rPr lang="cs-CZ" sz="2400" dirty="0" smtClean="0">
                <a:latin typeface="+mn-lt"/>
              </a:rPr>
              <a:t>, ve strukturách i v postojích. </a:t>
            </a:r>
            <a:endParaRPr lang="de-DE" sz="2400" dirty="0" smtClean="0">
              <a:latin typeface="+mn-lt"/>
            </a:endParaRP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6236494" y="1772816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>
                <a:solidFill>
                  <a:srgbClr val="FF0000"/>
                </a:solidFill>
              </a:rPr>
              <a:t>Identit</a:t>
            </a:r>
            <a:r>
              <a:rPr lang="cs-CZ" sz="1600" dirty="0" smtClean="0">
                <a:solidFill>
                  <a:srgbClr val="FF0000"/>
                </a:solidFill>
              </a:rPr>
              <a:t>a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grpSp>
        <p:nvGrpSpPr>
          <p:cNvPr id="47111" name="Group 8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47112" name="Freeform 9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7113" name="Freeform 10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47114" name="Freeform 11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7115" name="Rectangle 12"/>
          <p:cNvSpPr>
            <a:spLocks noChangeArrowheads="1"/>
          </p:cNvSpPr>
          <p:nvPr/>
        </p:nvSpPr>
        <p:spPr bwMode="auto">
          <a:xfrm>
            <a:off x="4414540" y="4809815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Strukturální ochrana</a:t>
            </a:r>
            <a:endParaRPr lang="de-DE" sz="1600" dirty="0" smtClean="0"/>
          </a:p>
        </p:txBody>
      </p:sp>
      <p:sp>
        <p:nvSpPr>
          <p:cNvPr id="47116" name="Rectangle 13"/>
          <p:cNvSpPr>
            <a:spLocks noChangeArrowheads="1"/>
          </p:cNvSpPr>
          <p:nvPr/>
        </p:nvSpPr>
        <p:spPr bwMode="auto">
          <a:xfrm>
            <a:off x="7041852" y="480981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Habituální ochrana</a:t>
            </a:r>
            <a:endParaRPr lang="de-DE" sz="1600" dirty="0" smtClean="0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423182" y="228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 </a:t>
            </a:r>
            <a:r>
              <a:rPr lang="de-DE" sz="2400" dirty="0" smtClean="0">
                <a:solidFill>
                  <a:srgbClr val="FF0000"/>
                </a:solidFill>
              </a:rPr>
              <a:t>IDENTIT</a:t>
            </a:r>
            <a:r>
              <a:rPr lang="cs-CZ" sz="2400" dirty="0" smtClean="0">
                <a:solidFill>
                  <a:srgbClr val="FF0000"/>
                </a:solidFill>
              </a:rPr>
              <a:t>U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5029200" y="6461125"/>
            <a:ext cx="4114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1000" b="1" dirty="0" smtClean="0"/>
              <a:t>E. Jünemann/ W. Wertgen, Organisierte Nächstenliebe. Was das soziale Handelnd der Kirche ausmacht. Magdeburg 2010</a:t>
            </a:r>
            <a:endParaRPr lang="de-DE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1415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859797"/>
            <a:ext cx="4648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Exegeticky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Bůh je ten, který osvobozuje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Svoboda je Bohem darovaná svoboda</a:t>
            </a:r>
            <a:r>
              <a:rPr lang="de-DE" sz="2400" dirty="0" smtClean="0">
                <a:latin typeface="+mn-lt"/>
              </a:rPr>
              <a:t>.  </a:t>
            </a:r>
            <a:r>
              <a:rPr lang="cs-CZ" sz="2400" dirty="0" smtClean="0">
                <a:latin typeface="+mn-lt"/>
              </a:rPr>
              <a:t>Lid zjistil, že tuto svobodu nemůže vlastnit pomocí zabezpečujícím opatřením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nemůže svobodu oklešťovat</a:t>
            </a:r>
            <a:r>
              <a:rPr lang="de-DE" sz="2400" dirty="0" smtClean="0">
                <a:latin typeface="+mn-lt"/>
              </a:rPr>
              <a:t>: </a:t>
            </a:r>
            <a:r>
              <a:rPr lang="cs-CZ" sz="2400" dirty="0" smtClean="0">
                <a:latin typeface="+mn-lt"/>
              </a:rPr>
              <a:t>Pozorovat a dohlížet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kontrolovat a předepisovat</a:t>
            </a:r>
            <a:r>
              <a:rPr lang="de-DE" sz="2400" dirty="0" smtClean="0">
                <a:latin typeface="+mn-lt"/>
              </a:rPr>
              <a:t>… </a:t>
            </a:r>
            <a:r>
              <a:rPr lang="cs-CZ" sz="2400" dirty="0" smtClean="0">
                <a:latin typeface="+mn-lt"/>
              </a:rPr>
              <a:t>Proto sleduje </a:t>
            </a:r>
            <a:r>
              <a:rPr lang="cs-CZ" sz="2400" dirty="0" err="1" smtClean="0">
                <a:latin typeface="+mn-lt"/>
              </a:rPr>
              <a:t>Jahveho</a:t>
            </a:r>
            <a:r>
              <a:rPr lang="cs-CZ" sz="2400" dirty="0" smtClean="0">
                <a:latin typeface="+mn-lt"/>
              </a:rPr>
              <a:t> cestu do svobody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Přikázání zakazuje všechny myslitelné perverze svobody</a:t>
            </a:r>
            <a:r>
              <a:rPr lang="de-DE" sz="2400" dirty="0" smtClean="0">
                <a:latin typeface="+mn-lt"/>
              </a:rPr>
              <a:t> – </a:t>
            </a:r>
            <a:r>
              <a:rPr lang="cs-CZ" sz="2400" dirty="0" smtClean="0">
                <a:latin typeface="+mn-lt"/>
              </a:rPr>
              <a:t>jinak Izrael dává svou svobodu v sázku</a:t>
            </a:r>
            <a:r>
              <a:rPr lang="de-DE" sz="2400" dirty="0" smtClean="0">
                <a:latin typeface="+mn-lt"/>
              </a:rPr>
              <a:t>.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5219700" y="6461125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FFFFFF"/>
                </a:solidFill>
                <a:latin typeface="Frutiger 55 Roman" pitchFamily="2" charset="0"/>
              </a:rPr>
              <a:t>Wie geht das, worum es geht?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5148263" y="4292600"/>
            <a:ext cx="39957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latin typeface="Frutiger 55 Roman" pitchFamily="2" charset="0"/>
              </a:rPr>
              <a:t>„</a:t>
            </a:r>
            <a:r>
              <a:rPr lang="cs-CZ" sz="1600" dirty="0"/>
              <a:t> </a:t>
            </a:r>
            <a:r>
              <a:rPr lang="cs-CZ" sz="1600" dirty="0">
                <a:latin typeface="Aparajita" panose="020B0604020202020204" pitchFamily="34" charset="0"/>
                <a:cs typeface="Aparajita" panose="020B0604020202020204" pitchFamily="34" charset="0"/>
              </a:rPr>
              <a:t>Já jsem Hospodin, tvůj Bůh; já jsem tě vyvedl z egyptské země, z domu otroctví.</a:t>
            </a:r>
            <a:r>
              <a:rPr lang="de-DE" sz="1600" dirty="0">
                <a:latin typeface="Aparajita" panose="020B0604020202020204" pitchFamily="34" charset="0"/>
                <a:cs typeface="Aparajita" panose="020B0604020202020204" pitchFamily="34" charset="0"/>
              </a:rPr>
              <a:t>...“ </a:t>
            </a:r>
            <a:r>
              <a:rPr lang="de-DE" sz="1600" dirty="0">
                <a:latin typeface="Frutiger 55 Roman" pitchFamily="2" charset="0"/>
              </a:rPr>
              <a:t/>
            </a:r>
            <a:br>
              <a:rPr lang="de-DE" sz="1600" dirty="0">
                <a:latin typeface="Frutiger 55 Roman" pitchFamily="2" charset="0"/>
              </a:rPr>
            </a:br>
            <a:r>
              <a:rPr lang="de-DE" sz="1600" dirty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latin typeface="Frutiger 55 Roman" pitchFamily="2" charset="0"/>
              </a:rPr>
              <a:t>Tuto</a:t>
            </a:r>
            <a:r>
              <a:rPr lang="de-DE" sz="1600" dirty="0" smtClean="0">
                <a:latin typeface="Frutiger 55 Roman" pitchFamily="2" charset="0"/>
              </a:rPr>
              <a:t/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cs-CZ" sz="1600" b="1" dirty="0" smtClean="0">
                <a:latin typeface="Frutiger 55 Roman" pitchFamily="2" charset="0"/>
              </a:rPr>
              <a:t>svobodu</a:t>
            </a:r>
            <a:r>
              <a:rPr lang="de-DE" sz="1600" dirty="0" smtClean="0">
                <a:latin typeface="Frutiger 55 Roman" pitchFamily="2" charset="0"/>
              </a:rPr>
              <a:t/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cs-CZ" sz="1600" dirty="0" smtClean="0">
                <a:latin typeface="Frutiger 55 Roman" pitchFamily="2" charset="0"/>
              </a:rPr>
              <a:t>přece nedáš v sázku</a:t>
            </a:r>
            <a:r>
              <a:rPr lang="de-DE" sz="1600" dirty="0" smtClean="0">
                <a:latin typeface="Frutiger 55 Roman" pitchFamily="2" charset="0"/>
              </a:rPr>
              <a:t>…!</a:t>
            </a:r>
          </a:p>
        </p:txBody>
      </p:sp>
      <p:pic>
        <p:nvPicPr>
          <p:cNvPr id="52232" name="Picture 1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268413"/>
            <a:ext cx="367347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</a:rPr>
              <a:t>2. </a:t>
            </a:r>
            <a:r>
              <a:rPr lang="cs-CZ" sz="2400" dirty="0">
                <a:solidFill>
                  <a:srgbClr val="FF0000"/>
                </a:solidFill>
              </a:rPr>
              <a:t>Nezneužiješ jména Hospodina, svého Boha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63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923925"/>
            <a:ext cx="50040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de-DE" sz="2400" dirty="0" smtClean="0">
                <a:latin typeface="+mn-lt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 smtClean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Organizace jednají ve souladu se svou identitou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např. křesťanskou a katolickou</a:t>
            </a:r>
            <a:r>
              <a:rPr lang="de-DE" sz="2400" dirty="0" smtClean="0">
                <a:latin typeface="+mn-lt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Dodržují, co slibují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propojují nebe a zemi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uzdravení a spásu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funkci a lásku</a:t>
            </a:r>
            <a:r>
              <a:rPr lang="de-DE" sz="2400" dirty="0" smtClean="0">
                <a:latin typeface="+mn-lt"/>
              </a:rPr>
              <a:t> …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Stále znovu přezkoumávají svůj profil</a:t>
            </a:r>
            <a:r>
              <a:rPr lang="de-DE" sz="2400" dirty="0" smtClean="0">
                <a:latin typeface="+mn-lt"/>
              </a:rPr>
              <a:t>,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který ručí dovnitř i navenek za hodnotový program organizace. </a:t>
            </a:r>
            <a:endParaRPr lang="de-DE" sz="2400" dirty="0" smtClean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2400" dirty="0" smtClean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Přezkoumatelnost a měřitelnost v číslech a událostech. </a:t>
            </a:r>
            <a:endParaRPr lang="de-DE" sz="2400" dirty="0" smtClean="0">
              <a:latin typeface="+mn-lt"/>
            </a:endParaRP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5219700" y="6461125"/>
            <a:ext cx="3816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2000" smtClean="0">
                <a:solidFill>
                  <a:srgbClr val="FFFFFF"/>
                </a:solidFill>
                <a:latin typeface="Frutiger 55 Roman" pitchFamily="2" charset="0"/>
              </a:rPr>
              <a:t>Wie geht das, worum es geht?</a:t>
            </a:r>
          </a:p>
        </p:txBody>
      </p:sp>
      <p:pic>
        <p:nvPicPr>
          <p:cNvPr id="53253" name="Picture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6236494" y="1681331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>
                <a:solidFill>
                  <a:srgbClr val="FF0000"/>
                </a:solidFill>
              </a:rPr>
              <a:t>Integrit</a:t>
            </a:r>
            <a:r>
              <a:rPr lang="cs-CZ" sz="1600" dirty="0" smtClean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53256" name="Group 11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53257" name="Freeform 12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3258" name="Freeform 13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3259" name="Freeform 14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4427538" y="4797425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/>
              <a:t>Struktur</a:t>
            </a:r>
            <a:r>
              <a:rPr lang="cs-CZ" sz="1600" dirty="0" err="1" smtClean="0"/>
              <a:t>ální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 </a:t>
            </a:r>
            <a:r>
              <a:rPr lang="cs-CZ" sz="1600" dirty="0" smtClean="0"/>
              <a:t>ochrana</a:t>
            </a:r>
            <a:r>
              <a:rPr lang="de-DE" sz="1600" dirty="0" smtClean="0"/>
              <a:t> 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7054850" y="479742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/>
              <a:t>Habitu</a:t>
            </a:r>
            <a:r>
              <a:rPr lang="cs-CZ" sz="1600" dirty="0" err="1" smtClean="0"/>
              <a:t>ální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 </a:t>
            </a:r>
            <a:r>
              <a:rPr lang="cs-CZ" sz="1600" dirty="0" smtClean="0"/>
              <a:t>ochrana</a:t>
            </a:r>
            <a:r>
              <a:rPr lang="de-DE" sz="1600" dirty="0" smtClean="0"/>
              <a:t> 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2528094" y="116632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</a:t>
            </a:r>
            <a:r>
              <a:rPr lang="de-DE" sz="2400" dirty="0" smtClean="0">
                <a:solidFill>
                  <a:srgbClr val="FF0000"/>
                </a:solidFill>
              </a:rPr>
              <a:t> INTEGRIT</a:t>
            </a:r>
            <a:r>
              <a:rPr lang="cs-CZ" sz="2400" dirty="0" smtClean="0">
                <a:solidFill>
                  <a:srgbClr val="FF0000"/>
                </a:solidFill>
              </a:rPr>
              <a:t>U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486400" y="6469063"/>
            <a:ext cx="365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de-DE" sz="1000" b="1" dirty="0" smtClean="0">
                <a:solidFill>
                  <a:srgbClr val="808080"/>
                </a:solidFill>
              </a:rPr>
              <a:t>Vgl. zum Thema:  E. Jünemann, St. Elisabeth in Organisationen.  Opladen 2009</a:t>
            </a:r>
          </a:p>
        </p:txBody>
      </p:sp>
    </p:spTree>
    <p:extLst>
      <p:ext uri="{BB962C8B-B14F-4D97-AF65-F5344CB8AC3E}">
        <p14:creationId xmlns:p14="http://schemas.microsoft.com/office/powerpoint/2010/main" val="24907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0" y="1246791"/>
            <a:ext cx="449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Exegeticky</a:t>
            </a:r>
            <a:r>
              <a:rPr lang="de-DE" sz="2400" dirty="0" smtClean="0">
                <a:latin typeface="+mn-lt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Když Izrael slaví i za těžkých časů exilu sabat</a:t>
            </a:r>
            <a:r>
              <a:rPr lang="de-DE" sz="2400" dirty="0" smtClean="0">
                <a:latin typeface="+mn-lt"/>
              </a:rPr>
              <a:t>,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jako den osvobození</a:t>
            </a:r>
            <a:r>
              <a:rPr lang="de-DE" sz="2400" dirty="0" smtClean="0">
                <a:latin typeface="+mn-lt"/>
              </a:rPr>
              <a:t>,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chrání ho jako den odpočinku</a:t>
            </a:r>
            <a:r>
              <a:rPr lang="de-DE" sz="2400" dirty="0" smtClean="0">
                <a:latin typeface="+mn-lt"/>
              </a:rPr>
              <a:t>,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dává ho zakusit jako den</a:t>
            </a:r>
            <a:r>
              <a:rPr lang="de-DE" sz="2400" dirty="0" smtClean="0">
                <a:latin typeface="+mn-lt"/>
              </a:rPr>
              <a:t>,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který prolamuje tok času</a:t>
            </a:r>
            <a:r>
              <a:rPr lang="de-DE" sz="2400" dirty="0" smtClean="0">
                <a:latin typeface="+mn-lt"/>
              </a:rPr>
              <a:t>,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který je odlišný od ostatních dní,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prospívá tím jak jednotlivcům,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tak celému národu</a:t>
            </a:r>
            <a:r>
              <a:rPr lang="de-DE" sz="2400" dirty="0" smtClean="0">
                <a:latin typeface="+mn-lt"/>
              </a:rPr>
              <a:t>.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Když vůči všednímu dni klade do protějšku svatý den, pak posiluje Izrael svou svobodu.</a:t>
            </a:r>
            <a:endParaRPr lang="de-DE" sz="2400" dirty="0" smtClean="0">
              <a:latin typeface="+mn-lt"/>
            </a:endParaRP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3995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„Ich bin Jahwe, dein Gott,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der ich dich aus Ägyptenland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aus der Knechtschaft geführt habe ...“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Da wirst Du doch diese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b="1" dirty="0" smtClean="0">
                <a:latin typeface="Frutiger 55 Roman" pitchFamily="2" charset="0"/>
              </a:rPr>
              <a:t>Freiheit</a:t>
            </a:r>
            <a:r>
              <a:rPr lang="de-DE" sz="1600" dirty="0" smtClean="0">
                <a:latin typeface="Frutiger 55 Roman" pitchFamily="2" charset="0"/>
              </a:rPr>
              <a:t>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nicht auf´ s Spiel setzen …!</a:t>
            </a:r>
          </a:p>
        </p:txBody>
      </p:sp>
      <p:pic>
        <p:nvPicPr>
          <p:cNvPr id="55303" name="Picture 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93813"/>
            <a:ext cx="356393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</a:rPr>
              <a:t>3. </a:t>
            </a:r>
            <a:r>
              <a:rPr lang="cs-CZ" sz="2400" dirty="0" smtClean="0">
                <a:solidFill>
                  <a:srgbClr val="FF0000"/>
                </a:solidFill>
              </a:rPr>
              <a:t>Pamatuj na den odpočinku, že ti má být svatý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2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923925"/>
            <a:ext cx="464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endParaRPr lang="de-DE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Jde o to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oddělit neděli jako „posvátný“ čas z všednodennosti.</a:t>
            </a:r>
            <a:r>
              <a:rPr lang="de-DE" sz="2400" dirty="0" smtClean="0">
                <a:latin typeface="+mn-lt"/>
              </a:rPr>
              <a:t>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Jakožto den osobního i sociálního klidu</a:t>
            </a:r>
            <a:r>
              <a:rPr lang="de-DE" sz="2400" dirty="0" smtClean="0">
                <a:latin typeface="+mn-lt"/>
              </a:rPr>
              <a:t>.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Jakožto zvláštní den v řádu času a života</a:t>
            </a:r>
            <a:r>
              <a:rPr lang="de-DE" sz="2400" dirty="0" smtClean="0">
                <a:latin typeface="+mn-lt"/>
              </a:rPr>
              <a:t>.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Právě i v zařízeních</a:t>
            </a:r>
            <a:r>
              <a:rPr lang="de-DE" sz="2400" dirty="0" smtClean="0">
                <a:latin typeface="+mn-lt"/>
              </a:rPr>
              <a:t>,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kde se kvůli potřebným lidem nedá přerušit provoz</a:t>
            </a:r>
            <a:r>
              <a:rPr lang="de-DE" sz="2400" dirty="0" smtClean="0">
                <a:latin typeface="+mn-lt"/>
              </a:rPr>
              <a:t>,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stále znovu dávat neděli tvar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a dávat ji zakoušet jako „posvátný čas“.</a:t>
            </a:r>
            <a:endParaRPr lang="de-DE" sz="2400" dirty="0" smtClean="0">
              <a:latin typeface="+mn-lt"/>
            </a:endParaRPr>
          </a:p>
        </p:txBody>
      </p:sp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6236494" y="1772816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cs-CZ" sz="1600" dirty="0" smtClean="0"/>
              <a:t>Posvátný čas</a:t>
            </a:r>
            <a:endParaRPr lang="de-DE" sz="1600" dirty="0" smtClean="0"/>
          </a:p>
        </p:txBody>
      </p:sp>
      <p:grpSp>
        <p:nvGrpSpPr>
          <p:cNvPr id="56329" name="Group 10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56330" name="Freeform 11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6331" name="Freeform 12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6332" name="Freeform 13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6333" name="Rectangle 14"/>
          <p:cNvSpPr>
            <a:spLocks noChangeArrowheads="1"/>
          </p:cNvSpPr>
          <p:nvPr/>
        </p:nvSpPr>
        <p:spPr bwMode="auto">
          <a:xfrm>
            <a:off x="4716463" y="4797425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/>
              <a:t>Struktur</a:t>
            </a:r>
            <a:r>
              <a:rPr lang="cs-CZ" sz="1600" dirty="0" err="1"/>
              <a:t>ální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 </a:t>
            </a:r>
            <a:r>
              <a:rPr lang="cs-CZ" sz="1600" dirty="0"/>
              <a:t>ochrana</a:t>
            </a:r>
            <a:r>
              <a:rPr lang="de-DE" sz="1600" dirty="0"/>
              <a:t> </a:t>
            </a:r>
          </a:p>
        </p:txBody>
      </p:sp>
      <p:sp>
        <p:nvSpPr>
          <p:cNvPr id="56334" name="Rectangle 15"/>
          <p:cNvSpPr>
            <a:spLocks noChangeArrowheads="1"/>
          </p:cNvSpPr>
          <p:nvPr/>
        </p:nvSpPr>
        <p:spPr bwMode="auto">
          <a:xfrm>
            <a:off x="7054850" y="479742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err="1" smtClean="0"/>
              <a:t>Habitu</a:t>
            </a:r>
            <a:r>
              <a:rPr lang="cs-CZ" sz="1600" dirty="0" err="1" smtClean="0"/>
              <a:t>ální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 </a:t>
            </a:r>
            <a:r>
              <a:rPr lang="cs-CZ" sz="1600" dirty="0" smtClean="0"/>
              <a:t>ochrana</a:t>
            </a:r>
            <a:r>
              <a:rPr lang="de-DE" sz="1600" dirty="0" smtClean="0"/>
              <a:t> 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2324100" y="2286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 POSVÁTNÝ ČAS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5111750" y="6308725"/>
            <a:ext cx="4032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de-DE" sz="1000" b="1" dirty="0" smtClean="0">
                <a:solidFill>
                  <a:srgbClr val="808080"/>
                </a:solidFill>
                <a:latin typeface="+mj-lt"/>
              </a:rPr>
              <a:t>E. Jünemann, Diskussion um den Sonntag, in: U. Nothelle-Wildfeuer/ N. Glatzel (</a:t>
            </a:r>
            <a:r>
              <a:rPr lang="de-DE" sz="1000" b="1" dirty="0" err="1" smtClean="0">
                <a:solidFill>
                  <a:srgbClr val="808080"/>
                </a:solidFill>
                <a:latin typeface="+mj-lt"/>
              </a:rPr>
              <a:t>Hg</a:t>
            </a:r>
            <a:r>
              <a:rPr lang="de-DE" sz="1000" b="1" dirty="0" smtClean="0">
                <a:solidFill>
                  <a:srgbClr val="808080"/>
                </a:solidFill>
                <a:latin typeface="+mj-lt"/>
              </a:rPr>
              <a:t>.), Christliche Sozialethik im Dialog, Grafschaft 2000, 239-258. </a:t>
            </a:r>
          </a:p>
        </p:txBody>
      </p:sp>
    </p:spTree>
    <p:extLst>
      <p:ext uri="{BB962C8B-B14F-4D97-AF65-F5344CB8AC3E}">
        <p14:creationId xmlns:p14="http://schemas.microsoft.com/office/powerpoint/2010/main" val="104863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0" y="1241564"/>
            <a:ext cx="4419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Exegeticky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Přikázání směřuje na izraelského pána domu</a:t>
            </a:r>
            <a:endParaRPr lang="de-DE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latin typeface="+mn-lt"/>
              </a:rPr>
              <a:t>a</a:t>
            </a:r>
            <a:r>
              <a:rPr lang="cs-CZ" sz="2400" dirty="0" smtClean="0">
                <a:latin typeface="+mn-lt"/>
              </a:rPr>
              <a:t> má spadeno na jeho jednání vůči zestárlým rodičům</a:t>
            </a:r>
            <a:r>
              <a:rPr lang="de-DE" sz="2400" dirty="0" smtClean="0">
                <a:latin typeface="+mn-lt"/>
              </a:rPr>
              <a:t>.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Když Izrael zajišťuj solidární</a:t>
            </a:r>
            <a:endParaRPr lang="de-DE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latin typeface="+mn-lt"/>
              </a:rPr>
              <a:t>ž</a:t>
            </a:r>
            <a:r>
              <a:rPr lang="cs-CZ" sz="2400" dirty="0" smtClean="0">
                <a:latin typeface="+mn-lt"/>
              </a:rPr>
              <a:t>ivot těch,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kteří předtím zajišťovali život mladých</a:t>
            </a:r>
            <a:r>
              <a:rPr lang="de-DE" sz="2400" dirty="0" smtClean="0">
                <a:latin typeface="+mn-lt"/>
              </a:rPr>
              <a:t>,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nyní jsou ale na ně odkázáni</a:t>
            </a:r>
            <a:r>
              <a:rPr lang="de-DE" sz="2400" dirty="0" smtClean="0">
                <a:latin typeface="+mn-lt"/>
              </a:rPr>
              <a:t>,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dbá tak o svou udržitelnost </a:t>
            </a:r>
            <a:r>
              <a:rPr lang="de-DE" sz="2400" dirty="0" smtClean="0">
                <a:latin typeface="+mn-lt"/>
              </a:rPr>
              <a:t>– </a:t>
            </a:r>
            <a:r>
              <a:rPr lang="cs-CZ" sz="2400" dirty="0" smtClean="0">
                <a:latin typeface="+mn-lt"/>
              </a:rPr>
              <a:t>a svou svobodu</a:t>
            </a:r>
            <a:r>
              <a:rPr lang="de-DE" sz="2400" dirty="0" smtClean="0">
                <a:latin typeface="+mn-lt"/>
              </a:rPr>
              <a:t>.</a:t>
            </a: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3995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„Ich bin Jahwe, dein Gott,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der ich dich aus Ägyptenland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aus der Knechtschaft geführt habe ...“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Da wirst Du doch diese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b="1" dirty="0" smtClean="0">
                <a:latin typeface="Frutiger 55 Roman" pitchFamily="2" charset="0"/>
              </a:rPr>
              <a:t>Freiheit</a:t>
            </a:r>
            <a:r>
              <a:rPr lang="de-DE" sz="1600" dirty="0" smtClean="0">
                <a:latin typeface="Frutiger 55 Roman" pitchFamily="2" charset="0"/>
              </a:rPr>
              <a:t>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nicht auf´ s Spiel setzen …!</a:t>
            </a:r>
          </a:p>
        </p:txBody>
      </p:sp>
      <p:pic>
        <p:nvPicPr>
          <p:cNvPr id="57352" name="Picture 10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56393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</a:rPr>
              <a:t>4. </a:t>
            </a:r>
            <a:r>
              <a:rPr lang="cs-CZ" sz="2400" dirty="0" smtClean="0">
                <a:solidFill>
                  <a:srgbClr val="FF3300"/>
                </a:solidFill>
              </a:rPr>
              <a:t>Cti svého otce a matku svou</a:t>
            </a:r>
            <a:endParaRPr lang="de-DE" sz="2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34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dirty="0" smtClean="0"/>
              <a:t>Seznam téma poptávaných studenty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de-DE" sz="2400" dirty="0"/>
              <a:t>Was bedeutet in der Sozialen Arbeit das Kriterium sozialer </a:t>
            </a:r>
            <a:r>
              <a:rPr lang="de-DE" sz="2400" dirty="0" smtClean="0"/>
              <a:t>Gerechtigkeit? Welche </a:t>
            </a:r>
            <a:r>
              <a:rPr lang="de-DE" sz="2400" dirty="0"/>
              <a:t>Konzepte dieses Prinzips sind für eine Praxis sozialer Arbeit </a:t>
            </a:r>
            <a:r>
              <a:rPr lang="de-DE" sz="2400" dirty="0" smtClean="0"/>
              <a:t>entscheidend ? </a:t>
            </a:r>
            <a:endParaRPr lang="de-DE" sz="2400" dirty="0"/>
          </a:p>
          <a:p>
            <a:r>
              <a:rPr lang="de-DE" sz="2400" dirty="0" smtClean="0"/>
              <a:t>Sexualität </a:t>
            </a:r>
            <a:r>
              <a:rPr lang="de-DE" sz="2400" dirty="0"/>
              <a:t>der Menschen mit Behinderung </a:t>
            </a:r>
          </a:p>
          <a:p>
            <a:r>
              <a:rPr lang="de-DE" sz="2400" dirty="0"/>
              <a:t>Einhaltung der Regel versus individuelle </a:t>
            </a:r>
            <a:r>
              <a:rPr lang="de-DE" sz="2400" dirty="0" smtClean="0"/>
              <a:t>Ausnahmen </a:t>
            </a:r>
            <a:r>
              <a:rPr lang="de-DE" sz="2400" dirty="0"/>
              <a:t>in Reaktion auf akute Bedürfnisse der Klienten </a:t>
            </a:r>
          </a:p>
          <a:p>
            <a:r>
              <a:rPr lang="de-DE" sz="2400" dirty="0"/>
              <a:t>Die Machtfrage in helfenden Berufen </a:t>
            </a:r>
          </a:p>
          <a:p>
            <a:r>
              <a:rPr lang="de-DE" sz="2400" dirty="0"/>
              <a:t>Ethische </a:t>
            </a:r>
            <a:r>
              <a:rPr lang="de-DE" sz="2400" dirty="0" smtClean="0"/>
              <a:t>Dilemmata in </a:t>
            </a:r>
            <a:r>
              <a:rPr lang="de-DE" sz="2400" dirty="0"/>
              <a:t>der Arbeit mit </a:t>
            </a:r>
            <a:r>
              <a:rPr lang="de-DE" sz="2400" dirty="0" smtClean="0"/>
              <a:t>Eltern mental behinderter Kinder </a:t>
            </a:r>
            <a:r>
              <a:rPr lang="de-DE" sz="2400" dirty="0"/>
              <a:t>in einer stationären Einrichtung </a:t>
            </a:r>
          </a:p>
          <a:p>
            <a:r>
              <a:rPr lang="de-DE" sz="2400" dirty="0"/>
              <a:t>Ethik in der </a:t>
            </a:r>
            <a:r>
              <a:rPr lang="de-DE" sz="2400" dirty="0" err="1"/>
              <a:t>Penologie</a:t>
            </a:r>
            <a:r>
              <a:rPr lang="de-DE" sz="2400" dirty="0"/>
              <a:t> </a:t>
            </a:r>
            <a:r>
              <a:rPr lang="de-DE" sz="2400" dirty="0" smtClean="0"/>
              <a:t>(Strafrechtslehre)</a:t>
            </a:r>
            <a:endParaRPr lang="de-DE" sz="2400" dirty="0"/>
          </a:p>
          <a:p>
            <a:r>
              <a:rPr lang="de-DE" sz="2400" dirty="0"/>
              <a:t>Ethik, EU, Aborte, Euthanasie </a:t>
            </a:r>
          </a:p>
          <a:p>
            <a:r>
              <a:rPr lang="de-DE" sz="2400" dirty="0"/>
              <a:t>Ethik in Pharmazeutik und in Gesundheitswesen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121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923925"/>
            <a:ext cx="47880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Zde se koná </a:t>
            </a:r>
            <a:r>
              <a:rPr lang="cs-CZ" sz="2400" i="1" dirty="0" smtClean="0">
                <a:latin typeface="+mn-lt"/>
              </a:rPr>
              <a:t>pro</a:t>
            </a:r>
            <a:r>
              <a:rPr lang="de-DE" sz="24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staré a mladé</a:t>
            </a:r>
            <a:r>
              <a:rPr lang="de-DE" sz="2400" dirty="0" smtClean="0">
                <a:latin typeface="+mn-lt"/>
              </a:rPr>
              <a:t> und </a:t>
            </a:r>
            <a:r>
              <a:rPr lang="cs-CZ" sz="2400" dirty="0" smtClean="0">
                <a:latin typeface="+mn-lt"/>
              </a:rPr>
              <a:t>zde konají </a:t>
            </a:r>
            <a:r>
              <a:rPr lang="cs-CZ" sz="2400" i="1" dirty="0" smtClean="0">
                <a:latin typeface="+mn-lt"/>
              </a:rPr>
              <a:t>staří a mladí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V budoucnu bude v každém případě starých přibývat </a:t>
            </a:r>
            <a:r>
              <a:rPr lang="de-DE" sz="2400" dirty="0" smtClean="0">
                <a:latin typeface="+mn-lt"/>
              </a:rPr>
              <a:t>– </a:t>
            </a:r>
            <a:r>
              <a:rPr lang="cs-CZ" sz="2400" dirty="0" smtClean="0">
                <a:latin typeface="+mn-lt"/>
              </a:rPr>
              <a:t>coby příjemců pomoci i coby pomáhajících</a:t>
            </a:r>
            <a:r>
              <a:rPr lang="de-DE" sz="2400" dirty="0" smtClean="0">
                <a:latin typeface="+mn-lt"/>
              </a:rPr>
              <a:t>.  </a:t>
            </a:r>
            <a:r>
              <a:rPr lang="cs-CZ" sz="2400" dirty="0" smtClean="0">
                <a:latin typeface="+mn-lt"/>
              </a:rPr>
              <a:t>Je třeba brát v úvahu jak specifické problémy tak i šance, které z toho plynou, práva i odpovědnost</a:t>
            </a:r>
            <a:r>
              <a:rPr lang="de-DE" sz="2400" dirty="0" smtClean="0">
                <a:latin typeface="+mn-lt"/>
              </a:rPr>
              <a:t> …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Kvůli kultuře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která dává prostor setkat se výhodami </a:t>
            </a:r>
            <a:r>
              <a:rPr lang="cs-CZ" sz="2400" i="1" dirty="0" smtClean="0">
                <a:latin typeface="+mn-lt"/>
              </a:rPr>
              <a:t>všech</a:t>
            </a:r>
            <a:r>
              <a:rPr lang="cs-CZ" sz="2400" dirty="0" smtClean="0">
                <a:latin typeface="+mn-lt"/>
              </a:rPr>
              <a:t> věkových skupin ve smyslu svobody. </a:t>
            </a:r>
            <a:endParaRPr lang="de-DE" sz="2400" dirty="0" smtClean="0">
              <a:latin typeface="+mn-lt"/>
            </a:endParaRPr>
          </a:p>
        </p:txBody>
      </p:sp>
      <p:pic>
        <p:nvPicPr>
          <p:cNvPr id="58374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8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6200775" y="2113107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cs-CZ" sz="1600" dirty="0" smtClean="0">
                <a:solidFill>
                  <a:srgbClr val="FF0000"/>
                </a:solidFill>
              </a:rPr>
              <a:t>Generační solidarita</a:t>
            </a:r>
            <a:endParaRPr lang="de-DE" sz="1600" dirty="0" smtClean="0"/>
          </a:p>
        </p:txBody>
      </p:sp>
      <p:grpSp>
        <p:nvGrpSpPr>
          <p:cNvPr id="58377" name="Group 10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58378" name="Freeform 11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8379" name="Freeform 12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8380" name="Freeform 13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8381" name="Rectangle 14"/>
          <p:cNvSpPr>
            <a:spLocks noChangeArrowheads="1"/>
          </p:cNvSpPr>
          <p:nvPr/>
        </p:nvSpPr>
        <p:spPr bwMode="auto">
          <a:xfrm>
            <a:off x="4427538" y="4797425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Strukturální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ochrana</a:t>
            </a:r>
            <a:endParaRPr lang="de-DE" sz="1600" dirty="0" smtClean="0"/>
          </a:p>
        </p:txBody>
      </p:sp>
      <p:sp>
        <p:nvSpPr>
          <p:cNvPr id="58382" name="Rectangle 15"/>
          <p:cNvSpPr>
            <a:spLocks noChangeArrowheads="1"/>
          </p:cNvSpPr>
          <p:nvPr/>
        </p:nvSpPr>
        <p:spPr bwMode="auto">
          <a:xfrm>
            <a:off x="7054850" y="479742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Habituální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ochrana</a:t>
            </a:r>
            <a:endParaRPr lang="de-DE" sz="1600" dirty="0" smtClean="0"/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52400" y="2286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 </a:t>
            </a:r>
            <a:r>
              <a:rPr lang="de-DE" sz="2400" dirty="0" smtClean="0">
                <a:solidFill>
                  <a:srgbClr val="FF0000"/>
                </a:solidFill>
              </a:rPr>
              <a:t>GENERA</a:t>
            </a:r>
            <a:r>
              <a:rPr lang="cs-CZ" sz="2400" dirty="0" smtClean="0">
                <a:solidFill>
                  <a:srgbClr val="FF0000"/>
                </a:solidFill>
              </a:rPr>
              <a:t>ČNÍ </a:t>
            </a:r>
            <a:r>
              <a:rPr lang="de-DE" sz="2400" dirty="0" smtClean="0">
                <a:solidFill>
                  <a:srgbClr val="FF0000"/>
                </a:solidFill>
              </a:rPr>
              <a:t>SOLIDARIT</a:t>
            </a:r>
            <a:r>
              <a:rPr lang="cs-CZ" sz="2400" dirty="0" smtClean="0">
                <a:solidFill>
                  <a:srgbClr val="FF0000"/>
                </a:solidFill>
              </a:rPr>
              <a:t>U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2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1262365"/>
            <a:ext cx="4419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  <a:latin typeface="+mn-lt"/>
              </a:rPr>
              <a:t>E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xegeticky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>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člověk je v pojetí Starého zákona tělo</a:t>
            </a:r>
            <a:r>
              <a:rPr lang="de-DE" sz="2400" dirty="0" smtClean="0">
                <a:latin typeface="+mn-lt"/>
              </a:rPr>
              <a:t> (</a:t>
            </a:r>
            <a:r>
              <a:rPr lang="de-DE" sz="2400" b="1" dirty="0" smtClean="0">
                <a:latin typeface="+mn-lt"/>
              </a:rPr>
              <a:t>b</a:t>
            </a:r>
            <a:r>
              <a:rPr lang="cs-CZ" sz="2400" b="1" dirty="0" err="1" smtClean="0">
                <a:latin typeface="+mn-lt"/>
              </a:rPr>
              <a:t>ás</a:t>
            </a:r>
            <a:r>
              <a:rPr lang="de-DE" sz="2400" b="1" dirty="0" err="1" smtClean="0">
                <a:latin typeface="+mn-lt"/>
              </a:rPr>
              <a:t>ár</a:t>
            </a:r>
            <a:r>
              <a:rPr lang="de-DE" sz="2400" dirty="0" smtClean="0">
                <a:latin typeface="+mn-lt"/>
              </a:rPr>
              <a:t>), </a:t>
            </a:r>
            <a:r>
              <a:rPr lang="cs-CZ" sz="2400" dirty="0" smtClean="0">
                <a:latin typeface="+mn-lt"/>
              </a:rPr>
              <a:t>duch a psýché </a:t>
            </a:r>
            <a:r>
              <a:rPr lang="de-DE" sz="2400" dirty="0" smtClean="0">
                <a:latin typeface="+mn-lt"/>
              </a:rPr>
              <a:t>(</a:t>
            </a:r>
            <a:r>
              <a:rPr lang="de-DE" sz="2400" b="1" dirty="0" err="1" smtClean="0">
                <a:latin typeface="+mn-lt"/>
              </a:rPr>
              <a:t>néfe</a:t>
            </a:r>
            <a:r>
              <a:rPr lang="cs-CZ" sz="2400" b="1" dirty="0" smtClean="0">
                <a:latin typeface="+mn-lt"/>
              </a:rPr>
              <a:t>š</a:t>
            </a:r>
            <a:r>
              <a:rPr lang="de-DE" sz="2400" dirty="0" smtClean="0">
                <a:latin typeface="+mn-lt"/>
              </a:rPr>
              <a:t>) </a:t>
            </a:r>
            <a:r>
              <a:rPr lang="cs-CZ" sz="2400" dirty="0" smtClean="0">
                <a:latin typeface="+mn-lt"/>
              </a:rPr>
              <a:t>a má ducha Božího</a:t>
            </a:r>
            <a:r>
              <a:rPr lang="de-DE" sz="2400" dirty="0" smtClean="0">
                <a:latin typeface="+mn-lt"/>
              </a:rPr>
              <a:t>“ (</a:t>
            </a:r>
            <a:r>
              <a:rPr lang="de-DE" sz="2400" b="1" dirty="0" smtClean="0">
                <a:latin typeface="+mn-lt"/>
              </a:rPr>
              <a:t>rúach</a:t>
            </a:r>
            <a:r>
              <a:rPr lang="de-DE" sz="2400" dirty="0" smtClean="0">
                <a:latin typeface="+mn-lt"/>
              </a:rPr>
              <a:t>), </a:t>
            </a:r>
            <a:r>
              <a:rPr lang="cs-CZ" sz="2400" dirty="0" smtClean="0">
                <a:latin typeface="+mn-lt"/>
              </a:rPr>
              <a:t>„duši“, mohli bychom přeložit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Jestliže se Izrael zasazuje o ochranu celého života</a:t>
            </a:r>
            <a:r>
              <a:rPr lang="de-DE" sz="24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a poskytuje ochranu před jakýmkoliv jednáním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které život člověka přímo nebo nepřímo ohrožuje</a:t>
            </a:r>
            <a:r>
              <a:rPr lang="de-DE" sz="2400" dirty="0" smtClean="0">
                <a:latin typeface="+mn-lt"/>
              </a:rPr>
              <a:t>, s</a:t>
            </a:r>
            <a:r>
              <a:rPr lang="cs-CZ" sz="2400" dirty="0" smtClean="0">
                <a:latin typeface="+mn-lt"/>
              </a:rPr>
              <a:t>chrání tím svou svobodu</a:t>
            </a:r>
            <a:r>
              <a:rPr lang="de-DE" sz="2400" dirty="0" smtClean="0">
                <a:latin typeface="+mn-lt"/>
              </a:rPr>
              <a:t>.</a:t>
            </a:r>
          </a:p>
        </p:txBody>
      </p:sp>
      <p:sp>
        <p:nvSpPr>
          <p:cNvPr id="60421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3995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„Ich bin Jahwe, dein Gott,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der ich dich aus Ägyptenland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aus der Knechtschaft geführt habe ...“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Da wirst Du doch diese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b="1" dirty="0" smtClean="0">
                <a:latin typeface="Frutiger 55 Roman" pitchFamily="2" charset="0"/>
              </a:rPr>
              <a:t>Freiheit</a:t>
            </a:r>
            <a:r>
              <a:rPr lang="de-DE" sz="1600" dirty="0" smtClean="0">
                <a:latin typeface="Frutiger 55 Roman" pitchFamily="2" charset="0"/>
              </a:rPr>
              <a:t>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nicht auf´ s Spiel setzen …!</a:t>
            </a:r>
          </a:p>
        </p:txBody>
      </p:sp>
      <p:pic>
        <p:nvPicPr>
          <p:cNvPr id="60424" name="Picture 10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96975"/>
            <a:ext cx="3563937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</a:rPr>
              <a:t>5. </a:t>
            </a:r>
            <a:r>
              <a:rPr lang="cs-CZ" sz="2400" dirty="0" smtClean="0">
                <a:solidFill>
                  <a:srgbClr val="FF0000"/>
                </a:solidFill>
              </a:rPr>
              <a:t>Nezabiješ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0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923925"/>
            <a:ext cx="486003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</a:t>
            </a:r>
            <a:br>
              <a:rPr lang="de-DE" sz="2400" dirty="0" smtClean="0">
                <a:solidFill>
                  <a:srgbClr val="FF0000"/>
                </a:solidFill>
                <a:latin typeface="+mn-lt"/>
              </a:rPr>
            </a:b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Sociální zařízení mají pečovat o</a:t>
            </a:r>
            <a:r>
              <a:rPr lang="de-DE" sz="2400" dirty="0" smtClean="0">
                <a:latin typeface="+mn-lt"/>
              </a:rPr>
              <a:t> </a:t>
            </a:r>
            <a:r>
              <a:rPr lang="cs-CZ" sz="2400" i="1" dirty="0" smtClean="0">
                <a:latin typeface="+mn-lt"/>
              </a:rPr>
              <a:t>celý život</a:t>
            </a:r>
            <a:r>
              <a:rPr lang="de-DE" sz="2400" i="1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lidí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tělesný, psychický i duchovní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Život potřebných i pomáhajících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Vytváří struktury a postoje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které předchází zdůraznění jednoho na úkor druhého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Proti důrazu na imanenci i proti ústupu do transcendence</a:t>
            </a:r>
            <a:r>
              <a:rPr lang="de-DE" sz="2400" dirty="0" smtClean="0">
                <a:latin typeface="+mn-lt"/>
              </a:rPr>
              <a:t> – </a:t>
            </a:r>
            <a:r>
              <a:rPr lang="cs-CZ" sz="2400" dirty="0" smtClean="0">
                <a:latin typeface="+mn-lt"/>
              </a:rPr>
              <a:t>a ke křesťanské kultuře života </a:t>
            </a: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a umírání</a:t>
            </a:r>
            <a:r>
              <a:rPr lang="de-DE" sz="2400" dirty="0" smtClean="0">
                <a:latin typeface="+mn-lt"/>
              </a:rPr>
              <a:t>).</a:t>
            </a:r>
            <a:endParaRPr lang="de-DE" sz="2400" dirty="0" smtClean="0">
              <a:solidFill>
                <a:srgbClr val="808080"/>
              </a:solidFill>
              <a:latin typeface="+mn-lt"/>
            </a:endParaRPr>
          </a:p>
        </p:txBody>
      </p:sp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8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61446" name="Rectangle 9"/>
          <p:cNvSpPr>
            <a:spLocks noChangeArrowheads="1"/>
          </p:cNvSpPr>
          <p:nvPr/>
        </p:nvSpPr>
        <p:spPr bwMode="auto">
          <a:xfrm>
            <a:off x="6588125" y="1916112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cs-CZ" sz="1600" dirty="0">
                <a:solidFill>
                  <a:srgbClr val="FF0000"/>
                </a:solidFill>
              </a:rPr>
              <a:t>T</a:t>
            </a:r>
            <a:r>
              <a:rPr lang="cs-CZ" sz="1600" dirty="0" smtClean="0">
                <a:solidFill>
                  <a:srgbClr val="FF0000"/>
                </a:solidFill>
              </a:rPr>
              <a:t>ělesný a duchovní život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grpSp>
        <p:nvGrpSpPr>
          <p:cNvPr id="61447" name="Group 10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61448" name="Freeform 11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61449" name="Freeform 12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61450" name="Freeform 13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451" name="Rectangle 14"/>
          <p:cNvSpPr>
            <a:spLocks noChangeArrowheads="1"/>
          </p:cNvSpPr>
          <p:nvPr/>
        </p:nvSpPr>
        <p:spPr bwMode="auto">
          <a:xfrm>
            <a:off x="4427538" y="4797425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Strukturální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ochrana</a:t>
            </a:r>
            <a:endParaRPr lang="de-DE" sz="1600" dirty="0" smtClean="0"/>
          </a:p>
        </p:txBody>
      </p:sp>
      <p:sp>
        <p:nvSpPr>
          <p:cNvPr id="61452" name="Rectangle 15"/>
          <p:cNvSpPr>
            <a:spLocks noChangeArrowheads="1"/>
          </p:cNvSpPr>
          <p:nvPr/>
        </p:nvSpPr>
        <p:spPr bwMode="auto">
          <a:xfrm>
            <a:off x="7054850" y="479742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Habituální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ochrana</a:t>
            </a:r>
            <a:endParaRPr lang="de-DE" sz="1600" dirty="0" smtClean="0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04800" y="2286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 TĚLESNÝ A DUCHOVNÍ ŽIVOT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949911" y="6504113"/>
            <a:ext cx="3180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Wie geht das, worum es geht?</a:t>
            </a:r>
          </a:p>
        </p:txBody>
      </p:sp>
    </p:spTree>
    <p:extLst>
      <p:ext uri="{BB962C8B-B14F-4D97-AF65-F5344CB8AC3E}">
        <p14:creationId xmlns:p14="http://schemas.microsoft.com/office/powerpoint/2010/main" val="307179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254125"/>
            <a:ext cx="4495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Exegeticky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>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Jestliže Izrael chrání sociální život ženy jakožto slabšího partnera ve vztazích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a proto negativně sankcionuje porušení manželské smlouvy </a:t>
            </a: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za starozákonní doby veskrze legitimní</a:t>
            </a:r>
            <a:r>
              <a:rPr lang="de-DE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což ruinuje materiální i sociální jistoty ženy,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pak chrání svobodu slabého a tím i celého lidu</a:t>
            </a:r>
            <a:r>
              <a:rPr lang="de-DE" sz="2400" dirty="0" smtClean="0">
                <a:latin typeface="+mn-lt"/>
              </a:rPr>
              <a:t>. </a:t>
            </a: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3995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„Ich bin Jahwe, dein Gott,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der ich dich aus Ägyptenland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aus der Knechtschaft geführt habe ...“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Da wirst Du doch diese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b="1" dirty="0" smtClean="0">
                <a:latin typeface="Frutiger 55 Roman" pitchFamily="2" charset="0"/>
              </a:rPr>
              <a:t>Freiheit</a:t>
            </a:r>
            <a:r>
              <a:rPr lang="de-DE" sz="1600" dirty="0" smtClean="0">
                <a:latin typeface="Frutiger 55 Roman" pitchFamily="2" charset="0"/>
              </a:rPr>
              <a:t>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nicht auf´ s Spiel setzen …!</a:t>
            </a:r>
          </a:p>
        </p:txBody>
      </p:sp>
      <p:pic>
        <p:nvPicPr>
          <p:cNvPr id="63496" name="Picture 10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38250"/>
            <a:ext cx="36353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</a:rPr>
              <a:t>6. </a:t>
            </a:r>
            <a:r>
              <a:rPr lang="cs-CZ" sz="2400" dirty="0" smtClean="0">
                <a:solidFill>
                  <a:srgbClr val="FF3300"/>
                </a:solidFill>
              </a:rPr>
              <a:t>Nesesmilníš</a:t>
            </a:r>
            <a:endParaRPr lang="de-DE" sz="2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923925"/>
            <a:ext cx="46440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endParaRPr lang="de-DE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Smluvní vztahy jsou ctěny a chráněny, zejména s ohledem na slabší partnery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v souladu s opcí ve prospěch chudých</a:t>
            </a:r>
            <a:r>
              <a:rPr lang="de-DE" sz="2400" dirty="0" smtClean="0">
                <a:latin typeface="+mn-lt"/>
              </a:rPr>
              <a:t>; </a:t>
            </a:r>
            <a:r>
              <a:rPr lang="cs-CZ" sz="2400" dirty="0" err="1" smtClean="0">
                <a:latin typeface="+mn-lt"/>
              </a:rPr>
              <a:t>srov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papež</a:t>
            </a:r>
            <a:r>
              <a:rPr lang="de-DE" sz="24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František</a:t>
            </a:r>
            <a:r>
              <a:rPr lang="de-DE" sz="2400" dirty="0" smtClean="0">
                <a:latin typeface="+mn-lt"/>
              </a:rPr>
              <a:t>).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Nezávisle na tom, jak </a:t>
            </a:r>
            <a:r>
              <a:rPr lang="de-DE" sz="2400" dirty="0" smtClean="0">
                <a:latin typeface="+mn-lt"/>
              </a:rPr>
              <a:t>– </a:t>
            </a:r>
            <a:r>
              <a:rPr lang="cs-CZ" sz="2400" dirty="0" smtClean="0">
                <a:latin typeface="+mn-lt"/>
              </a:rPr>
              <a:t>vždy jde o zaslouženou důvěru</a:t>
            </a:r>
            <a:r>
              <a:rPr lang="de-DE" sz="2400" dirty="0" smtClean="0">
                <a:latin typeface="+mn-lt"/>
              </a:rPr>
              <a:t>; </a:t>
            </a:r>
            <a:r>
              <a:rPr lang="cs-CZ" sz="2400" dirty="0" smtClean="0">
                <a:latin typeface="+mn-lt"/>
              </a:rPr>
              <a:t>o osobní důvěru </a:t>
            </a:r>
            <a:r>
              <a:rPr lang="de-DE" sz="2400" dirty="0" smtClean="0">
                <a:latin typeface="+mn-lt"/>
              </a:rPr>
              <a:t>(„</a:t>
            </a:r>
            <a:r>
              <a:rPr lang="de-DE" sz="2400" dirty="0" err="1">
                <a:latin typeface="+mn-lt"/>
              </a:rPr>
              <a:t>trust</a:t>
            </a:r>
            <a:r>
              <a:rPr lang="de-DE" sz="2400" dirty="0">
                <a:latin typeface="+mn-lt"/>
              </a:rPr>
              <a:t>“) </a:t>
            </a:r>
            <a:r>
              <a:rPr lang="cs-CZ" sz="2400" dirty="0" smtClean="0">
                <a:latin typeface="+mn-lt"/>
              </a:rPr>
              <a:t>i strukturální důvěru </a:t>
            </a:r>
            <a:r>
              <a:rPr lang="de-DE" sz="2400" dirty="0" smtClean="0">
                <a:latin typeface="+mn-lt"/>
              </a:rPr>
              <a:t>(„</a:t>
            </a:r>
            <a:r>
              <a:rPr lang="de-DE" sz="2400" dirty="0" err="1">
                <a:latin typeface="+mn-lt"/>
              </a:rPr>
              <a:t>confidence</a:t>
            </a:r>
            <a:r>
              <a:rPr lang="de-DE" sz="2400" dirty="0">
                <a:latin typeface="+mn-lt"/>
              </a:rPr>
              <a:t>“), 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důvěru klienta i pracovníka</a:t>
            </a:r>
            <a:r>
              <a:rPr lang="de-DE" sz="2400" dirty="0" smtClean="0">
                <a:latin typeface="+mn-lt"/>
              </a:rPr>
              <a:t>.</a:t>
            </a:r>
            <a:endParaRPr lang="de-DE" sz="2400" dirty="0">
              <a:latin typeface="+mn-lt"/>
            </a:endParaRPr>
          </a:p>
        </p:txBody>
      </p:sp>
      <p:pic>
        <p:nvPicPr>
          <p:cNvPr id="64516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8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64518" name="Rectangle 9"/>
          <p:cNvSpPr>
            <a:spLocks noChangeArrowheads="1"/>
          </p:cNvSpPr>
          <p:nvPr/>
        </p:nvSpPr>
        <p:spPr bwMode="auto">
          <a:xfrm>
            <a:off x="6362700" y="1988840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cs-CZ" sz="1600" dirty="0" smtClean="0">
                <a:solidFill>
                  <a:srgbClr val="FF0000"/>
                </a:solidFill>
              </a:rPr>
              <a:t>Spolehlivé dohody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grpSp>
        <p:nvGrpSpPr>
          <p:cNvPr id="64519" name="Group 10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64520" name="Freeform 11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64521" name="Freeform 12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64522" name="Freeform 13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4523" name="Rectangle 14"/>
          <p:cNvSpPr>
            <a:spLocks noChangeArrowheads="1"/>
          </p:cNvSpPr>
          <p:nvPr/>
        </p:nvSpPr>
        <p:spPr bwMode="auto">
          <a:xfrm>
            <a:off x="4876800" y="4724400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Strukturální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 ochrana</a:t>
            </a:r>
            <a:endParaRPr lang="de-DE" sz="1600" dirty="0" smtClean="0"/>
          </a:p>
        </p:txBody>
      </p:sp>
      <p:sp>
        <p:nvSpPr>
          <p:cNvPr id="64524" name="Rectangle 15"/>
          <p:cNvSpPr>
            <a:spLocks noChangeArrowheads="1"/>
          </p:cNvSpPr>
          <p:nvPr/>
        </p:nvSpPr>
        <p:spPr bwMode="auto">
          <a:xfrm>
            <a:off x="7054850" y="479742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Habituální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 ochrana</a:t>
            </a:r>
            <a:endParaRPr lang="de-DE" sz="1600" dirty="0" smtClean="0"/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304800" y="3048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 SPOLEHLIVÉ DOHODY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07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65100" y="980728"/>
            <a:ext cx="464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Exegeticky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>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Už tehdy se chápala svoboda jako „šance na seberealizaci“ </a:t>
            </a: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spíše celého lidu než jen jednotlivce</a:t>
            </a:r>
            <a:r>
              <a:rPr lang="de-DE" sz="2400" dirty="0" smtClean="0">
                <a:latin typeface="+mn-lt"/>
              </a:rPr>
              <a:t>).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 šanci na seberealizaci patří také majetek</a:t>
            </a:r>
            <a:r>
              <a:rPr lang="de-DE" sz="2400" dirty="0" smtClean="0">
                <a:latin typeface="+mn-lt"/>
              </a:rPr>
              <a:t>. 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Jestliže Izrael zajišťuje osobní vlastnictví jednotlivce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a zakazuje veškeré jednání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které by mohlo ohrozit vlastnictví druhého jakožto materiální základnu jeho svobody</a:t>
            </a:r>
            <a:r>
              <a:rPr lang="de-DE" sz="2400" dirty="0" smtClean="0">
                <a:latin typeface="+mn-lt"/>
              </a:rPr>
              <a:t>,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chrání tím svou svobodu</a:t>
            </a:r>
            <a:r>
              <a:rPr lang="de-DE" sz="2400" dirty="0" smtClean="0">
                <a:latin typeface="+mn-lt"/>
              </a:rPr>
              <a:t>.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3995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„Ich bin Jahwe, dein Gott,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der ich dich aus Ägyptenland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aus der Knechtschaft geführt habe ...“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Da wirst Du doch diese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b="1" dirty="0" smtClean="0">
                <a:latin typeface="Frutiger 55 Roman" pitchFamily="2" charset="0"/>
              </a:rPr>
              <a:t>Freiheit</a:t>
            </a:r>
            <a:r>
              <a:rPr lang="de-DE" sz="1600" dirty="0" smtClean="0">
                <a:latin typeface="Frutiger 55 Roman" pitchFamily="2" charset="0"/>
              </a:rPr>
              <a:t>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nicht auf´ s Spiel setzen …!</a:t>
            </a:r>
          </a:p>
        </p:txBody>
      </p:sp>
      <p:pic>
        <p:nvPicPr>
          <p:cNvPr id="67592" name="Picture 10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563937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</a:rPr>
              <a:t>7. </a:t>
            </a:r>
            <a:r>
              <a:rPr lang="cs-CZ" sz="2400" dirty="0" smtClean="0">
                <a:solidFill>
                  <a:srgbClr val="FF3300"/>
                </a:solidFill>
              </a:rPr>
              <a:t>Nepokradeš</a:t>
            </a:r>
            <a:endParaRPr lang="de-DE" sz="2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8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95613"/>
            <a:ext cx="3606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8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01382" name="Rectangle 9"/>
          <p:cNvSpPr>
            <a:spLocks noChangeArrowheads="1"/>
          </p:cNvSpPr>
          <p:nvPr/>
        </p:nvSpPr>
        <p:spPr bwMode="auto">
          <a:xfrm>
            <a:off x="6628054" y="1786482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cs-CZ" sz="1600" dirty="0" smtClean="0">
                <a:solidFill>
                  <a:srgbClr val="FF0000"/>
                </a:solidFill>
              </a:rPr>
              <a:t>Vlastnictví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grpSp>
        <p:nvGrpSpPr>
          <p:cNvPr id="101383" name="Group 10"/>
          <p:cNvGrpSpPr>
            <a:grpSpLocks/>
          </p:cNvGrpSpPr>
          <p:nvPr/>
        </p:nvGrpSpPr>
        <p:grpSpPr bwMode="auto">
          <a:xfrm>
            <a:off x="5638800" y="2743200"/>
            <a:ext cx="2738438" cy="2879725"/>
            <a:chOff x="2562" y="1616"/>
            <a:chExt cx="1725" cy="1814"/>
          </a:xfrm>
        </p:grpSpPr>
        <p:sp>
          <p:nvSpPr>
            <p:cNvPr id="101384" name="Freeform 11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101385" name="Freeform 12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101386" name="Freeform 13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1387" name="Rectangle 14"/>
          <p:cNvSpPr>
            <a:spLocks noChangeArrowheads="1"/>
          </p:cNvSpPr>
          <p:nvPr/>
        </p:nvSpPr>
        <p:spPr bwMode="auto">
          <a:xfrm>
            <a:off x="4648200" y="4495800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/>
              <a:t>Struktureller</a:t>
            </a:r>
            <a:br>
              <a:rPr lang="de-DE" sz="1600" dirty="0" smtClean="0"/>
            </a:br>
            <a:r>
              <a:rPr lang="de-DE" sz="1600" dirty="0" smtClean="0"/>
              <a:t> Schutz </a:t>
            </a:r>
          </a:p>
        </p:txBody>
      </p:sp>
      <p:sp>
        <p:nvSpPr>
          <p:cNvPr id="101388" name="Rectangle 15"/>
          <p:cNvSpPr>
            <a:spLocks noChangeArrowheads="1"/>
          </p:cNvSpPr>
          <p:nvPr/>
        </p:nvSpPr>
        <p:spPr bwMode="auto">
          <a:xfrm>
            <a:off x="7054850" y="479742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smtClean="0"/>
              <a:t>Habitueller</a:t>
            </a:r>
            <a:br>
              <a:rPr lang="de-DE" sz="1600" smtClean="0"/>
            </a:br>
            <a:r>
              <a:rPr lang="de-DE" sz="1600" smtClean="0"/>
              <a:t> Schutz </a:t>
            </a: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1676400" y="2286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 smtClean="0">
                <a:solidFill>
                  <a:srgbClr val="FF0000"/>
                </a:solidFill>
              </a:rPr>
              <a:t> VLASTNICTVÍ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923925"/>
            <a:ext cx="49320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latin typeface="+mn-lt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Ekonomické zdroje nezbytné pro svobodu jednotlivce i organizace (i charitní) jsou tradičním předmětem sociálně etických úvah (Tomáš </a:t>
            </a:r>
            <a:r>
              <a:rPr lang="cs-CZ" sz="2400" dirty="0" err="1" smtClean="0">
                <a:latin typeface="+mn-lt"/>
              </a:rPr>
              <a:t>Aq</a:t>
            </a:r>
            <a:r>
              <a:rPr lang="cs-CZ" sz="2400" dirty="0" smtClean="0">
                <a:latin typeface="+mn-lt"/>
              </a:rPr>
              <a:t>.).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A tam, kde podnikatelské aktivity nejsou cílem, platí závazek hospodařit efektivně.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To je pravidlo, jehož platnost narůstá tam, kde se o organizace kvůli ekonomice dostává do problémů s poskytováním služby. </a:t>
            </a:r>
            <a:endParaRPr lang="de-DE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5773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0" y="1222514"/>
            <a:ext cx="442798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Exegeticky</a:t>
            </a:r>
            <a:r>
              <a:rPr lang="de-DE" sz="2400" dirty="0" smtClean="0">
                <a:solidFill>
                  <a:srgbClr val="FF3300"/>
                </a:solidFill>
                <a:latin typeface="+mn-lt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  <a:latin typeface="+mn-lt"/>
              </a:rPr>
              <a:t> </a:t>
            </a:r>
            <a:br>
              <a:rPr lang="de-DE" sz="2400" dirty="0" smtClean="0">
                <a:solidFill>
                  <a:srgbClr val="FF3300"/>
                </a:solidFill>
                <a:latin typeface="+mn-lt"/>
              </a:rPr>
            </a:br>
            <a:r>
              <a:rPr lang="cs-CZ" altLang="zh-CN" sz="2400" dirty="0" smtClean="0">
                <a:latin typeface="+mn-lt"/>
                <a:ea typeface="宋体" charset="-122"/>
              </a:rPr>
              <a:t>Zákaz hovoří proti veškerým snahám ohýbat právo </a:t>
            </a:r>
            <a:r>
              <a:rPr lang="de-DE" altLang="zh-CN" sz="2400" dirty="0" smtClean="0">
                <a:latin typeface="+mn-lt"/>
                <a:ea typeface="宋体" charset="-122"/>
              </a:rPr>
              <a:t>– </a:t>
            </a:r>
            <a:r>
              <a:rPr lang="cs-CZ" altLang="zh-CN" sz="2400" dirty="0" smtClean="0">
                <a:latin typeface="+mn-lt"/>
                <a:ea typeface="宋体" charset="-122"/>
              </a:rPr>
              <a:t>především nepravdivým obviněním před soudem</a:t>
            </a:r>
            <a:r>
              <a:rPr lang="de-DE" altLang="zh-CN" sz="2400" dirty="0" smtClean="0">
                <a:latin typeface="+mn-lt"/>
                <a:ea typeface="宋体" charset="-122"/>
              </a:rPr>
              <a:t>, </a:t>
            </a:r>
            <a:r>
              <a:rPr lang="cs-CZ" altLang="zh-CN" sz="2400" dirty="0" smtClean="0">
                <a:latin typeface="+mn-lt"/>
                <a:ea typeface="宋体" charset="-122"/>
              </a:rPr>
              <a:t>jako svědek či žalující</a:t>
            </a:r>
            <a:r>
              <a:rPr lang="de-DE" altLang="zh-CN" sz="2400" dirty="0" smtClean="0">
                <a:latin typeface="+mn-lt"/>
                <a:ea typeface="宋体" charset="-122"/>
              </a:rPr>
              <a:t>. </a:t>
            </a:r>
            <a:endParaRPr lang="cs-CZ" altLang="zh-CN" sz="2400" dirty="0" smtClean="0">
              <a:latin typeface="+mn-lt"/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zh-CN" sz="2400" dirty="0" smtClean="0">
                <a:latin typeface="+mn-lt"/>
                <a:ea typeface="宋体" charset="-122"/>
              </a:rPr>
              <a:t>Křivá výpověď před soudem ohrožuje vlastnictví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tělo a život </a:t>
            </a:r>
            <a:r>
              <a:rPr lang="de-DE" sz="2400" dirty="0" smtClean="0">
                <a:latin typeface="+mn-lt"/>
              </a:rPr>
              <a:t>– </a:t>
            </a:r>
            <a:r>
              <a:rPr lang="cs-CZ" sz="2400" dirty="0" smtClean="0">
                <a:latin typeface="+mn-lt"/>
              </a:rPr>
              <a:t>a vždy také svobodu</a:t>
            </a:r>
            <a:r>
              <a:rPr lang="de-DE" sz="2400" dirty="0" smtClean="0">
                <a:latin typeface="+mn-lt"/>
              </a:rPr>
              <a:t>.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Jestliže Izrael připustí, aby byla svoboda jednotlivce ohrožena křivou výpovědí u soudu, pak tím dává v sázku svou svobodu.</a:t>
            </a:r>
            <a:endParaRPr lang="de-DE" sz="2400" dirty="0" smtClean="0">
              <a:latin typeface="+mn-lt"/>
            </a:endParaRP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3995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„Ich bin Jahwe, dein Gott,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der ich dich aus Ägyptenland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aus der Knechtschaft geführt habe ...“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Da wirst Du doch diese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b="1" dirty="0" smtClean="0">
                <a:latin typeface="Frutiger 55 Roman" pitchFamily="2" charset="0"/>
              </a:rPr>
              <a:t>Freiheit</a:t>
            </a:r>
            <a:r>
              <a:rPr lang="de-DE" sz="1600" dirty="0" smtClean="0">
                <a:latin typeface="Frutiger 55 Roman" pitchFamily="2" charset="0"/>
              </a:rPr>
              <a:t>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nicht auf´ s Spiel setzen …!</a:t>
            </a:r>
          </a:p>
        </p:txBody>
      </p:sp>
      <p:pic>
        <p:nvPicPr>
          <p:cNvPr id="70664" name="Picture 10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356393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61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</a:rPr>
              <a:t>8. </a:t>
            </a:r>
            <a:r>
              <a:rPr lang="cs-CZ" sz="2400" dirty="0" smtClean="0">
                <a:solidFill>
                  <a:srgbClr val="FF3300"/>
                </a:solidFill>
              </a:rPr>
              <a:t>Nevydáš proti svému bližnímu křivé svědectví</a:t>
            </a:r>
            <a:endParaRPr lang="de-DE" sz="2400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46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923925"/>
            <a:ext cx="52259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  <a:latin typeface="+mn-lt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Komunikace má za cíl dobro jednotlivce i celku</a:t>
            </a:r>
            <a:r>
              <a:rPr lang="de-DE" sz="2400" dirty="0" smtClean="0">
                <a:latin typeface="+mn-lt"/>
              </a:rPr>
              <a:t>. </a:t>
            </a:r>
            <a:endParaRPr lang="cs-CZ" sz="2400" dirty="0" smtClean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Např. v Charitě, která je jakožto „</a:t>
            </a:r>
            <a:r>
              <a:rPr lang="cs-CZ" sz="2400" i="1" dirty="0" smtClean="0">
                <a:latin typeface="+mn-lt"/>
              </a:rPr>
              <a:t>společenství služby“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organizována s dvojitou logikou </a:t>
            </a:r>
            <a:r>
              <a:rPr lang="de-DE" sz="2400" dirty="0" smtClean="0">
                <a:latin typeface="+mn-lt"/>
              </a:rPr>
              <a:t>( </a:t>
            </a:r>
            <a:r>
              <a:rPr lang="cs-CZ" sz="2400" i="1" dirty="0" smtClean="0">
                <a:latin typeface="+mn-lt"/>
              </a:rPr>
              <a:t>služba</a:t>
            </a:r>
            <a:r>
              <a:rPr lang="de-DE" sz="2400" i="1" dirty="0" smtClean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= </a:t>
            </a:r>
            <a:r>
              <a:rPr lang="cs-CZ" sz="2400" dirty="0" smtClean="0">
                <a:latin typeface="+mn-lt"/>
              </a:rPr>
              <a:t>efektivní </a:t>
            </a:r>
            <a:r>
              <a:rPr lang="cs-CZ" sz="2400" dirty="0">
                <a:latin typeface="+mn-lt"/>
              </a:rPr>
              <a:t>f</a:t>
            </a:r>
            <a:r>
              <a:rPr lang="cs-CZ" sz="2400" dirty="0" smtClean="0">
                <a:latin typeface="+mn-lt"/>
              </a:rPr>
              <a:t>unk </a:t>
            </a:r>
            <a:r>
              <a:rPr lang="cs-CZ" sz="2400" dirty="0" err="1" smtClean="0">
                <a:latin typeface="+mn-lt"/>
              </a:rPr>
              <a:t>ce</a:t>
            </a:r>
            <a:r>
              <a:rPr lang="cs-CZ" sz="2400" dirty="0" smtClean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- </a:t>
            </a:r>
            <a:r>
              <a:rPr lang="cs-CZ" sz="2400" i="1" dirty="0" smtClean="0">
                <a:latin typeface="+mn-lt"/>
              </a:rPr>
              <a:t>společenství</a:t>
            </a:r>
            <a:r>
              <a:rPr lang="de-DE" sz="2400" dirty="0" smtClean="0">
                <a:latin typeface="+mn-lt"/>
              </a:rPr>
              <a:t> = </a:t>
            </a:r>
            <a:r>
              <a:rPr lang="cs-CZ" sz="2400" dirty="0" smtClean="0">
                <a:latin typeface="+mn-lt"/>
              </a:rPr>
              <a:t>solidární vzájemnost</a:t>
            </a:r>
            <a:r>
              <a:rPr lang="de-DE" sz="2400" dirty="0" smtClean="0">
                <a:latin typeface="+mn-lt"/>
              </a:rPr>
              <a:t>)</a:t>
            </a:r>
            <a:r>
              <a:rPr lang="cs-CZ" sz="2400" dirty="0" smtClean="0">
                <a:latin typeface="+mn-lt"/>
              </a:rPr>
              <a:t>,</a:t>
            </a:r>
            <a:r>
              <a:rPr lang="de-DE" sz="24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je komunikace mimořádnou výzvou</a:t>
            </a:r>
            <a:r>
              <a:rPr lang="de-DE" sz="2400" dirty="0" smtClean="0">
                <a:latin typeface="+mn-lt"/>
              </a:rPr>
              <a:t>: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horizontálně i vertikálně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formálně i neformálně jde o komunikaci, která slouží efektivitě služby a posiluje společenství.</a:t>
            </a:r>
            <a:r>
              <a:rPr lang="de-DE" sz="2400" dirty="0" smtClean="0">
                <a:latin typeface="+mn-lt"/>
              </a:rPr>
              <a:t> </a:t>
            </a:r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6362700" y="2159526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>
                <a:solidFill>
                  <a:srgbClr val="000000"/>
                </a:solidFill>
              </a:rPr>
              <a:t/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cs-CZ" sz="1600" dirty="0" smtClean="0">
                <a:solidFill>
                  <a:srgbClr val="FF3300"/>
                </a:solidFill>
              </a:rPr>
              <a:t>Komunikace</a:t>
            </a:r>
            <a:endParaRPr lang="de-DE" sz="1600" dirty="0" smtClean="0">
              <a:solidFill>
                <a:srgbClr val="FF3300"/>
              </a:solidFill>
            </a:endParaRPr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71691" name="Freeform 11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1693" name="Freeform 13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5022298" y="4652962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/>
              <a:t>Struktureller</a:t>
            </a:r>
            <a:br>
              <a:rPr lang="de-DE" sz="1600" dirty="0" smtClean="0"/>
            </a:br>
            <a:r>
              <a:rPr lang="de-DE" sz="1600" dirty="0" smtClean="0"/>
              <a:t> Schutz 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7086600" y="4572000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smtClean="0"/>
              <a:t>Habitueller</a:t>
            </a:r>
            <a:br>
              <a:rPr lang="de-DE" sz="1600" smtClean="0"/>
            </a:br>
            <a:r>
              <a:rPr lang="de-DE" sz="1600" smtClean="0"/>
              <a:t> Schutz 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838200" y="2286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 </a:t>
            </a:r>
            <a:r>
              <a:rPr lang="de-DE" sz="2400" dirty="0" smtClean="0">
                <a:solidFill>
                  <a:srgbClr val="FF0000"/>
                </a:solidFill>
              </a:rPr>
              <a:t>KOMUNIKA</a:t>
            </a:r>
            <a:r>
              <a:rPr lang="cs-CZ" sz="2400" dirty="0" smtClean="0">
                <a:solidFill>
                  <a:srgbClr val="FF0000"/>
                </a:solidFill>
              </a:rPr>
              <a:t>CI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1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0" y="856357"/>
            <a:ext cx="4495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3300"/>
                </a:solidFill>
                <a:latin typeface="+mn-lt"/>
              </a:rPr>
              <a:t>Exegeticky</a:t>
            </a:r>
            <a:r>
              <a:rPr lang="de-DE" sz="2400" dirty="0" smtClean="0">
                <a:solidFill>
                  <a:srgbClr val="FF3300"/>
                </a:solidFill>
                <a:latin typeface="+mn-lt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  <a:latin typeface="+mn-lt"/>
              </a:rPr>
              <a:t> </a:t>
            </a:r>
            <a:br>
              <a:rPr lang="de-DE" sz="2400" dirty="0" smtClean="0">
                <a:solidFill>
                  <a:srgbClr val="FF3300"/>
                </a:solidFill>
                <a:latin typeface="+mn-lt"/>
              </a:rPr>
            </a:br>
            <a:r>
              <a:rPr lang="cs-CZ" sz="2400" dirty="0" smtClean="0">
                <a:latin typeface="+mn-lt"/>
              </a:rPr>
              <a:t>Přikázání zapovídá i zdánlivě legální praktiky, jejichž cílem je připravit druhého o životní základy. Za životní základy se považují (z hlediska muže) tři „věci“: manželka </a:t>
            </a: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jako intimní oblast</a:t>
            </a:r>
            <a:r>
              <a:rPr lang="de-DE" sz="2400" dirty="0" smtClean="0">
                <a:latin typeface="+mn-lt"/>
              </a:rPr>
              <a:t>), </a:t>
            </a:r>
            <a:r>
              <a:rPr lang="cs-CZ" sz="2400" dirty="0" smtClean="0">
                <a:latin typeface="+mn-lt"/>
              </a:rPr>
              <a:t>dům a vinice (jako sociální oblast</a:t>
            </a:r>
            <a:r>
              <a:rPr lang="de-DE" sz="2400" dirty="0" smtClean="0">
                <a:latin typeface="+mn-lt"/>
              </a:rPr>
              <a:t>). –  </a:t>
            </a:r>
            <a:r>
              <a:rPr lang="cs-CZ" sz="2400" dirty="0" smtClean="0">
                <a:latin typeface="+mn-lt"/>
              </a:rPr>
              <a:t>Zde jde o </a:t>
            </a:r>
            <a:r>
              <a:rPr lang="cs-CZ" sz="2400" i="1" dirty="0" smtClean="0">
                <a:latin typeface="+mn-lt"/>
              </a:rPr>
              <a:t>sociální prostředí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o sociální společenství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Představuje základ života</a:t>
            </a:r>
            <a:r>
              <a:rPr lang="de-DE" sz="2400" dirty="0" smtClean="0">
                <a:latin typeface="+mn-lt"/>
              </a:rPr>
              <a:t>. </a:t>
            </a:r>
            <a:r>
              <a:rPr lang="cs-CZ" sz="2400" dirty="0" smtClean="0">
                <a:latin typeface="+mn-lt"/>
              </a:rPr>
              <a:t>Jestliže Izrael připustí, aby byl narušen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ztratí svou svobodu</a:t>
            </a:r>
            <a:r>
              <a:rPr lang="de-DE" sz="2400" dirty="0" smtClean="0">
                <a:latin typeface="+mn-lt"/>
              </a:rPr>
              <a:t>.</a:t>
            </a: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4932363" y="4365625"/>
            <a:ext cx="3995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„Ich bin Jahwe, dein Gott,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der ich dich aus Ägyptenland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aus der Knechtschaft geführt habe ...“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Da wirst Du doch diese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b="1" dirty="0" smtClean="0">
                <a:latin typeface="Frutiger 55 Roman" pitchFamily="2" charset="0"/>
              </a:rPr>
              <a:t>Freiheit</a:t>
            </a:r>
            <a:r>
              <a:rPr lang="de-DE" sz="1600" dirty="0" smtClean="0">
                <a:latin typeface="Frutiger 55 Roman" pitchFamily="2" charset="0"/>
              </a:rPr>
              <a:t>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nicht auf´ s Spiel setzen …!</a:t>
            </a:r>
          </a:p>
        </p:txBody>
      </p:sp>
      <p:pic>
        <p:nvPicPr>
          <p:cNvPr id="72712" name="Picture 11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71633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175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</a:rPr>
              <a:t>9. </a:t>
            </a:r>
            <a:r>
              <a:rPr lang="cs-CZ" sz="2400" dirty="0">
                <a:solidFill>
                  <a:srgbClr val="FF3300"/>
                </a:solidFill>
              </a:rPr>
              <a:t>Nebudeš dychtit po domě svého bližního</a:t>
            </a:r>
            <a:endParaRPr lang="de-DE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64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/>
        </p:nvGrpSpPr>
        <p:grpSpPr>
          <a:xfrm>
            <a:off x="1023191" y="2790799"/>
            <a:ext cx="4978406" cy="1854687"/>
            <a:chOff x="4303174" y="4013595"/>
            <a:chExt cx="4793598" cy="156619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1865" y="4688121"/>
              <a:ext cx="1244907" cy="865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4303174" y="4013595"/>
              <a:ext cx="4612226" cy="1566193"/>
              <a:chOff x="2381" y="1762"/>
              <a:chExt cx="2359" cy="670"/>
            </a:xfrm>
          </p:grpSpPr>
          <p:pic>
            <p:nvPicPr>
              <p:cNvPr id="18" name="Picture 41" descr="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8" y="2071"/>
                <a:ext cx="508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42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1772"/>
                <a:ext cx="499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3" descr="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772"/>
                <a:ext cx="499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4" descr="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" y="1772"/>
                <a:ext cx="45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46" descr="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" y="1762"/>
                <a:ext cx="454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5" descr="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1772"/>
                <a:ext cx="453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7" descr="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4" y="2110"/>
                <a:ext cx="454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48" descr="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8" y="2113"/>
                <a:ext cx="453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50" descr="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1" y="2086"/>
                <a:ext cx="487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 </a:t>
            </a:r>
            <a:r>
              <a:rPr lang="de-DE" b="1" dirty="0"/>
              <a:t>„A </a:t>
            </a:r>
            <a:r>
              <a:rPr lang="de-DE" b="1" dirty="0" err="1"/>
              <a:t>ještě</a:t>
            </a:r>
            <a:r>
              <a:rPr lang="de-DE" b="1" dirty="0"/>
              <a:t> </a:t>
            </a:r>
            <a:r>
              <a:rPr lang="de-DE" b="1" dirty="0" err="1"/>
              <a:t>navíc</a:t>
            </a:r>
            <a:r>
              <a:rPr lang="de-DE" b="1" dirty="0"/>
              <a:t> </a:t>
            </a:r>
            <a:r>
              <a:rPr lang="de-DE" b="1" dirty="0" err="1"/>
              <a:t>Desatero</a:t>
            </a:r>
            <a:r>
              <a:rPr lang="de-DE" b="1" dirty="0"/>
              <a:t>!?“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9310" y="5113420"/>
            <a:ext cx="8587072" cy="1213411"/>
          </a:xfrm>
        </p:spPr>
        <p:txBody>
          <a:bodyPr/>
          <a:lstStyle/>
          <a:p>
            <a:r>
              <a:rPr lang="de-DE" b="1" dirty="0"/>
              <a:t>Dekalog </a:t>
            </a:r>
            <a:r>
              <a:rPr lang="de-DE" b="1" dirty="0" err="1"/>
              <a:t>jako</a:t>
            </a:r>
            <a:r>
              <a:rPr lang="de-DE" b="1" dirty="0"/>
              <a:t> </a:t>
            </a:r>
            <a:r>
              <a:rPr lang="de-DE" b="1" dirty="0" err="1"/>
              <a:t>etický</a:t>
            </a:r>
            <a:r>
              <a:rPr lang="de-DE" b="1" dirty="0"/>
              <a:t> </a:t>
            </a:r>
            <a:r>
              <a:rPr lang="de-DE" b="1" dirty="0" err="1"/>
              <a:t>program</a:t>
            </a:r>
            <a:r>
              <a:rPr lang="de-DE" b="1" dirty="0"/>
              <a:t> v </a:t>
            </a:r>
            <a:r>
              <a:rPr lang="de-DE" b="1" dirty="0" err="1"/>
              <a:t>pomáhající</a:t>
            </a:r>
            <a:r>
              <a:rPr lang="de-DE" b="1" dirty="0"/>
              <a:t> </a:t>
            </a:r>
            <a:r>
              <a:rPr lang="de-DE" b="1" dirty="0" err="1"/>
              <a:t>profesi</a:t>
            </a:r>
            <a:r>
              <a:rPr lang="de-DE" b="1" dirty="0"/>
              <a:t> a </a:t>
            </a:r>
            <a:r>
              <a:rPr lang="de-DE" b="1" dirty="0" err="1"/>
              <a:t>organizaci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2860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/>
          </a:p>
          <a:p>
            <a:pPr algn="ctr"/>
            <a:r>
              <a:rPr lang="de-DE" dirty="0"/>
              <a:t> </a:t>
            </a:r>
            <a:r>
              <a:rPr lang="de-DE" b="1" dirty="0"/>
              <a:t>Prof. Dr</a:t>
            </a:r>
            <a:r>
              <a:rPr lang="de-DE" b="1" dirty="0" smtClean="0"/>
              <a:t>. </a:t>
            </a:r>
            <a:r>
              <a:rPr lang="de-DE" b="1" dirty="0" err="1" smtClean="0"/>
              <a:t>theol</a:t>
            </a:r>
            <a:r>
              <a:rPr lang="de-DE" b="1" dirty="0" smtClean="0"/>
              <a:t>. </a:t>
            </a:r>
            <a:r>
              <a:rPr lang="de-DE" b="1" dirty="0"/>
              <a:t>Elisabeth Jünemann </a:t>
            </a:r>
            <a:endParaRPr lang="de-DE" dirty="0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1597" y="476672"/>
            <a:ext cx="6424307" cy="5976664"/>
            <a:chOff x="0" y="1152"/>
            <a:chExt cx="3170" cy="2777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 rot="12776735">
              <a:off x="270" y="2249"/>
              <a:ext cx="2502" cy="168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0" y="1152"/>
              <a:ext cx="3170" cy="1978"/>
              <a:chOff x="0" y="1302"/>
              <a:chExt cx="3170" cy="1978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 rot="797138">
                <a:off x="559" y="1302"/>
                <a:ext cx="829" cy="1179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 rot="16643892">
                <a:off x="1818" y="1145"/>
                <a:ext cx="839" cy="1486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 rot="13427076">
                <a:off x="548" y="1443"/>
                <a:ext cx="1875" cy="1837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 rot="7704243">
                <a:off x="2370" y="2393"/>
                <a:ext cx="855" cy="744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 rot="7672559">
                <a:off x="-49" y="2514"/>
                <a:ext cx="733" cy="635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33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483350" y="1628800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>
                <a:solidFill>
                  <a:srgbClr val="000000"/>
                </a:solidFill>
              </a:rPr>
              <a:t/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cs-CZ" sz="1600" dirty="0" smtClean="0">
                <a:solidFill>
                  <a:srgbClr val="FF3300"/>
                </a:solidFill>
              </a:rPr>
              <a:t>Sociální společenství</a:t>
            </a:r>
            <a:endParaRPr lang="de-DE" sz="1600" dirty="0" smtClean="0">
              <a:solidFill>
                <a:srgbClr val="FF3300"/>
              </a:solidFill>
            </a:endParaRPr>
          </a:p>
        </p:txBody>
      </p:sp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73739" name="Freeform 11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4876800" y="4797425"/>
            <a:ext cx="17478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/>
              <a:t>Struktureller</a:t>
            </a:r>
            <a:br>
              <a:rPr lang="de-DE" sz="1600" dirty="0" smtClean="0"/>
            </a:br>
            <a:r>
              <a:rPr lang="de-DE" sz="1600" dirty="0" smtClean="0"/>
              <a:t> Schutz </a:t>
            </a: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7054850" y="479742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/>
              <a:t>Habitueller</a:t>
            </a:r>
            <a:br>
              <a:rPr lang="de-DE" sz="1600" dirty="0" smtClean="0"/>
            </a:br>
            <a:r>
              <a:rPr lang="de-DE" sz="1600" dirty="0" smtClean="0"/>
              <a:t> Schutz 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865187" y="228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 SOCIÁLNÍ SPOLEČENSTVÍ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923925"/>
            <a:ext cx="51117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i="1" dirty="0" smtClean="0">
                <a:latin typeface="+mn-lt"/>
              </a:rPr>
              <a:t>Solidarita</a:t>
            </a:r>
            <a:r>
              <a:rPr lang="de-DE" sz="24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v interakcích celé organizace dovnitř i navenek do sociálního prostředí je v zájmu celku, </a:t>
            </a:r>
            <a:r>
              <a:rPr lang="cs-CZ" sz="2400" i="1" dirty="0" smtClean="0">
                <a:latin typeface="+mn-lt"/>
              </a:rPr>
              <a:t>společného dobra.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Tyto interakce reguluje princip </a:t>
            </a:r>
            <a:r>
              <a:rPr lang="cs-CZ" sz="2400" i="1" dirty="0">
                <a:latin typeface="+mn-lt"/>
              </a:rPr>
              <a:t>s</a:t>
            </a:r>
            <a:r>
              <a:rPr lang="de-DE" sz="2400" i="1" dirty="0" err="1" smtClean="0">
                <a:latin typeface="+mn-lt"/>
              </a:rPr>
              <a:t>ubsidiarit</a:t>
            </a:r>
            <a:r>
              <a:rPr lang="cs-CZ" sz="2400" i="1" dirty="0" smtClean="0">
                <a:latin typeface="+mn-lt"/>
              </a:rPr>
              <a:t>y</a:t>
            </a:r>
            <a:r>
              <a:rPr lang="de-DE" sz="2400" dirty="0" smtClean="0">
                <a:latin typeface="+mn-lt"/>
              </a:rPr>
              <a:t>: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Podle této zásady nelze libovolně zasahovat do samostatnosti. 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Zasáhnout je ale nutné </a:t>
            </a: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se sociální citlivostí</a:t>
            </a:r>
            <a:r>
              <a:rPr lang="de-DE" sz="2400" dirty="0" smtClean="0">
                <a:latin typeface="+mn-lt"/>
              </a:rPr>
              <a:t>) </a:t>
            </a:r>
            <a:r>
              <a:rPr lang="cs-CZ" sz="2400" dirty="0" smtClean="0">
                <a:latin typeface="+mn-lt"/>
              </a:rPr>
              <a:t>tehdy</a:t>
            </a:r>
            <a:r>
              <a:rPr lang="de-DE" sz="2400" dirty="0" smtClean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když to situace jednotlivce nebo organizace vyžaduje</a:t>
            </a:r>
            <a:r>
              <a:rPr lang="de-DE" sz="2400" dirty="0" smtClean="0">
                <a:latin typeface="+mn-lt"/>
              </a:rPr>
              <a:t> </a:t>
            </a:r>
            <a:r>
              <a:rPr lang="de-DE" sz="2400" dirty="0">
                <a:latin typeface="+mn-lt"/>
              </a:rPr>
              <a:t>(QA 79</a:t>
            </a:r>
            <a:r>
              <a:rPr lang="de-DE" sz="2400" dirty="0" smtClean="0">
                <a:latin typeface="+mn-lt"/>
              </a:rPr>
              <a:t>)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A jen pokud to sama požaduje</a:t>
            </a:r>
            <a:r>
              <a:rPr lang="de-DE" sz="2400" dirty="0" smtClean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38539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8409" y="869057"/>
            <a:ext cx="449158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Exegeticky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Fungující sociální prostředí, ale i </a:t>
            </a:r>
            <a:r>
              <a:rPr lang="cs-CZ" sz="2400" i="1" dirty="0" smtClean="0">
                <a:latin typeface="+mn-lt"/>
              </a:rPr>
              <a:t>soukromí </a:t>
            </a:r>
            <a:r>
              <a:rPr lang="cs-CZ" sz="2400" dirty="0" smtClean="0">
                <a:latin typeface="+mn-lt"/>
              </a:rPr>
              <a:t>představují hodnotu: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Spolehlivý vztah mezi mužem a ženou je základem kmene je základem rodu a příbuzenstva a základem svobody.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Zde jde o soukromou a intimní oblast.</a:t>
            </a:r>
            <a:r>
              <a:rPr lang="de-DE" sz="2400" dirty="0" smtClean="0">
                <a:latin typeface="+mn-lt"/>
              </a:rPr>
              <a:t> </a:t>
            </a:r>
            <a:endParaRPr lang="cs-CZ" sz="2400" dirty="0" smtClean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Ta je životní základnou </a:t>
            </a: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sociální a hmotnou</a:t>
            </a:r>
            <a:r>
              <a:rPr lang="de-DE" sz="2400" dirty="0" smtClean="0">
                <a:latin typeface="+mn-lt"/>
              </a:rPr>
              <a:t>) </a:t>
            </a:r>
            <a:r>
              <a:rPr lang="cs-CZ" sz="2400" dirty="0" smtClean="0">
                <a:latin typeface="+mn-lt"/>
              </a:rPr>
              <a:t>člověka a musí být chráněna před zásahy </a:t>
            </a:r>
            <a:r>
              <a:rPr lang="de-DE" sz="2400" dirty="0" smtClean="0">
                <a:latin typeface="+mn-lt"/>
              </a:rPr>
              <a:t> – </a:t>
            </a:r>
            <a:r>
              <a:rPr lang="cs-CZ" sz="2400" dirty="0" smtClean="0">
                <a:latin typeface="+mn-lt"/>
              </a:rPr>
              <a:t>kvůli svobodě jednotlivce i celku.</a:t>
            </a:r>
            <a:endParaRPr lang="de-DE" sz="2400" dirty="0" smtClean="0">
              <a:latin typeface="+mn-lt"/>
            </a:endParaRPr>
          </a:p>
        </p:txBody>
      </p:sp>
      <p:pic>
        <p:nvPicPr>
          <p:cNvPr id="75783" name="Picture 16" descr="C:\Dokumente und Einstellungen\Effert\Eigene Dateien\XX-Privat\DekaCert\Ziegenfeuter\_begehren_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319588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39957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„Ich bin Jahwe, dein Gott,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der ich dich aus Ägyptenland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aus der Knechtschaft geführt habe ...“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(Ex 20,2)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dirty="0" smtClean="0">
              <a:latin typeface="Frutiger 55 Roman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latin typeface="Frutiger 55 Roman" pitchFamily="2" charset="0"/>
              </a:rPr>
              <a:t>Da wirst Du doch diese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b="1" dirty="0" smtClean="0">
                <a:latin typeface="Frutiger 55 Roman" pitchFamily="2" charset="0"/>
              </a:rPr>
              <a:t>Freiheit</a:t>
            </a:r>
            <a:r>
              <a:rPr lang="de-DE" sz="1600" dirty="0" smtClean="0">
                <a:latin typeface="Frutiger 55 Roman" pitchFamily="2" charset="0"/>
              </a:rPr>
              <a:t> </a:t>
            </a:r>
            <a:br>
              <a:rPr lang="de-DE" sz="1600" dirty="0" smtClean="0">
                <a:latin typeface="Frutiger 55 Roman" pitchFamily="2" charset="0"/>
              </a:rPr>
            </a:br>
            <a:r>
              <a:rPr lang="de-DE" sz="1600" dirty="0" smtClean="0">
                <a:latin typeface="Frutiger 55 Roman" pitchFamily="2" charset="0"/>
              </a:rPr>
              <a:t>nicht auf´ s Spiel setzen …!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28600" y="3048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3300"/>
                </a:solidFill>
              </a:rPr>
              <a:t>10. </a:t>
            </a:r>
            <a:r>
              <a:rPr lang="cs-CZ" sz="2400" dirty="0">
                <a:solidFill>
                  <a:srgbClr val="FF3300"/>
                </a:solidFill>
              </a:rPr>
              <a:t>Nebudeš dychtit po ženě svého </a:t>
            </a:r>
            <a:r>
              <a:rPr lang="cs-CZ" sz="2400" dirty="0" smtClean="0">
                <a:solidFill>
                  <a:srgbClr val="FF3300"/>
                </a:solidFill>
              </a:rPr>
              <a:t>bližního</a:t>
            </a:r>
            <a:endParaRPr lang="de-DE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923925"/>
            <a:ext cx="51117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… </a:t>
            </a:r>
            <a:r>
              <a:rPr lang="cs-CZ" sz="2400" dirty="0">
                <a:solidFill>
                  <a:srgbClr val="FF0000"/>
                </a:solidFill>
              </a:rPr>
              <a:t>pro pomáhající profese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srgbClr val="FF0000"/>
                </a:solidFill>
              </a:rPr>
              <a:t>a organizace to znamená </a:t>
            </a:r>
            <a:r>
              <a:rPr lang="de-DE" sz="2400" dirty="0" smtClean="0">
                <a:solidFill>
                  <a:srgbClr val="FF0000"/>
                </a:solidFill>
                <a:latin typeface="+mn-lt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Intimní vztahy</a:t>
            </a:r>
            <a:r>
              <a:rPr lang="de-DE" sz="2400" dirty="0" smtClean="0">
                <a:latin typeface="+mn-lt"/>
              </a:rPr>
              <a:t> (</a:t>
            </a:r>
            <a:r>
              <a:rPr lang="cs-CZ" sz="2400" dirty="0" smtClean="0">
                <a:latin typeface="+mn-lt"/>
              </a:rPr>
              <a:t>např. rodinné</a:t>
            </a:r>
            <a:r>
              <a:rPr lang="de-DE" sz="2400" dirty="0" smtClean="0">
                <a:latin typeface="+mn-lt"/>
              </a:rPr>
              <a:t>) </a:t>
            </a:r>
            <a:r>
              <a:rPr lang="cs-CZ" sz="2400" dirty="0" smtClean="0">
                <a:latin typeface="+mn-lt"/>
              </a:rPr>
              <a:t>je třeba rozvíjet a chránit před přehmaty</a:t>
            </a:r>
            <a:r>
              <a:rPr lang="de-DE" sz="2400" dirty="0" smtClean="0">
                <a:latin typeface="+mn-lt"/>
              </a:rPr>
              <a:t>. 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Trojitý nárok</a:t>
            </a:r>
            <a:r>
              <a:rPr lang="de-DE" sz="2400" dirty="0" smtClean="0">
                <a:latin typeface="+mn-lt"/>
              </a:rPr>
              <a:t>:</a:t>
            </a:r>
            <a:br>
              <a:rPr lang="de-DE" sz="2400" dirty="0" smtClean="0">
                <a:latin typeface="+mn-lt"/>
              </a:rPr>
            </a:br>
            <a:r>
              <a:rPr lang="de-DE" sz="2400" dirty="0" smtClean="0">
                <a:latin typeface="+mn-lt"/>
              </a:rPr>
              <a:t>- </a:t>
            </a:r>
            <a:r>
              <a:rPr lang="cs-CZ" sz="2400" dirty="0" smtClean="0">
                <a:latin typeface="+mn-lt"/>
              </a:rPr>
              <a:t>s ohledem na potřebného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de-DE" sz="2400" dirty="0" smtClean="0">
                <a:latin typeface="+mn-lt"/>
              </a:rPr>
              <a:t>- </a:t>
            </a:r>
            <a:r>
              <a:rPr lang="cs-CZ" sz="2400" dirty="0" smtClean="0">
                <a:latin typeface="+mn-lt"/>
              </a:rPr>
              <a:t>s ohledem na pomáhajícího</a:t>
            </a:r>
            <a:endParaRPr lang="de-DE" sz="2400" dirty="0" smtClean="0">
              <a:latin typeface="+mn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 smtClean="0">
                <a:latin typeface="+mn-lt"/>
              </a:rPr>
              <a:t>- </a:t>
            </a:r>
            <a:r>
              <a:rPr lang="cs-CZ" sz="2400" dirty="0" smtClean="0">
                <a:latin typeface="+mn-lt"/>
              </a:rPr>
              <a:t>s ohledem na organizaci</a:t>
            </a:r>
            <a:r>
              <a:rPr lang="de-DE" sz="2400" dirty="0" smtClean="0">
                <a:latin typeface="+mn-lt"/>
              </a:rPr>
              <a:t>;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organizace</a:t>
            </a:r>
            <a:r>
              <a:rPr lang="de-DE" sz="2400" dirty="0" smtClean="0">
                <a:latin typeface="+mn-lt"/>
              </a:rPr>
              <a:t>,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která sama </a:t>
            </a:r>
            <a:r>
              <a:rPr lang="de-DE" sz="2400" dirty="0" smtClean="0">
                <a:latin typeface="+mn-lt"/>
              </a:rPr>
              <a:t>(LG 4) </a:t>
            </a:r>
            <a:r>
              <a:rPr lang="cs-CZ" sz="2400" dirty="0" smtClean="0">
                <a:latin typeface="+mn-lt"/>
              </a:rPr>
              <a:t>jakožto </a:t>
            </a:r>
            <a:r>
              <a:rPr lang="de-DE" sz="2400" dirty="0" smtClean="0">
                <a:latin typeface="+mn-lt"/>
              </a:rPr>
              <a:t>„</a:t>
            </a:r>
            <a:r>
              <a:rPr lang="cs-CZ" sz="2400" dirty="0" smtClean="0">
                <a:latin typeface="+mn-lt"/>
              </a:rPr>
              <a:t>společenství služby“ jedná rodinně </a:t>
            </a:r>
            <a:r>
              <a:rPr lang="de-DE" sz="2400" dirty="0" smtClean="0">
                <a:latin typeface="+mn-lt"/>
              </a:rPr>
              <a:t>(</a:t>
            </a:r>
            <a:r>
              <a:rPr lang="cs-CZ" sz="2400" dirty="0" smtClean="0">
                <a:latin typeface="+mn-lt"/>
              </a:rPr>
              <a:t>společenství</a:t>
            </a:r>
            <a:r>
              <a:rPr lang="de-DE" sz="2400" dirty="0" smtClean="0">
                <a:latin typeface="+mn-lt"/>
              </a:rPr>
              <a:t>) </a:t>
            </a:r>
            <a:r>
              <a:rPr lang="cs-CZ" sz="2400" i="1" dirty="0" smtClean="0">
                <a:latin typeface="+mn-lt"/>
              </a:rPr>
              <a:t>a</a:t>
            </a:r>
            <a:r>
              <a:rPr lang="de-DE" sz="2400" i="1" dirty="0" smtClean="0">
                <a:latin typeface="+mn-lt"/>
              </a:rPr>
              <a:t> </a:t>
            </a:r>
            <a:br>
              <a:rPr lang="de-DE" sz="2400" i="1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funkčně</a:t>
            </a:r>
            <a:r>
              <a:rPr lang="de-DE" sz="2400" dirty="0" smtClean="0">
                <a:latin typeface="+mn-lt"/>
              </a:rPr>
              <a:t> (</a:t>
            </a:r>
            <a:r>
              <a:rPr lang="cs-CZ" sz="2400" dirty="0" smtClean="0">
                <a:latin typeface="+mn-lt"/>
              </a:rPr>
              <a:t>služba</a:t>
            </a:r>
            <a:r>
              <a:rPr lang="de-DE" sz="2400" dirty="0" smtClean="0">
                <a:latin typeface="+mn-lt"/>
              </a:rPr>
              <a:t>). </a:t>
            </a:r>
            <a:br>
              <a:rPr lang="de-DE" sz="2400" dirty="0" smtClean="0">
                <a:latin typeface="+mn-lt"/>
              </a:rPr>
            </a:br>
            <a:endParaRPr lang="de-DE" sz="2400" dirty="0" smtClean="0">
              <a:latin typeface="+mn-lt"/>
            </a:endParaRPr>
          </a:p>
        </p:txBody>
      </p:sp>
      <p:pic>
        <p:nvPicPr>
          <p:cNvPr id="76804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95613"/>
            <a:ext cx="36004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8"/>
          <p:cNvSpPr>
            <a:spLocks noChangeArrowheads="1"/>
          </p:cNvSpPr>
          <p:nvPr/>
        </p:nvSpPr>
        <p:spPr bwMode="auto">
          <a:xfrm>
            <a:off x="5399088" y="4724400"/>
            <a:ext cx="3097212" cy="79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76806" name="Rectangle 9"/>
          <p:cNvSpPr>
            <a:spLocks noChangeArrowheads="1"/>
          </p:cNvSpPr>
          <p:nvPr/>
        </p:nvSpPr>
        <p:spPr bwMode="auto">
          <a:xfrm>
            <a:off x="6440307" y="2159526"/>
            <a:ext cx="142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/>
              <a:t>Prostor svobody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cs-CZ" sz="1600" dirty="0" smtClean="0">
                <a:solidFill>
                  <a:srgbClr val="FF0000"/>
                </a:solidFill>
              </a:rPr>
              <a:t>Intimní společenství</a:t>
            </a:r>
            <a:endParaRPr lang="de-DE" sz="1600" dirty="0" smtClean="0">
              <a:solidFill>
                <a:srgbClr val="FF0000"/>
              </a:solidFill>
            </a:endParaRPr>
          </a:p>
        </p:txBody>
      </p:sp>
      <p:grpSp>
        <p:nvGrpSpPr>
          <p:cNvPr id="76807" name="Group 10"/>
          <p:cNvGrpSpPr>
            <a:grpSpLocks/>
          </p:cNvGrpSpPr>
          <p:nvPr/>
        </p:nvGrpSpPr>
        <p:grpSpPr bwMode="auto">
          <a:xfrm>
            <a:off x="5470525" y="2924175"/>
            <a:ext cx="2738438" cy="2879725"/>
            <a:chOff x="2562" y="1616"/>
            <a:chExt cx="1725" cy="1814"/>
          </a:xfrm>
        </p:grpSpPr>
        <p:sp>
          <p:nvSpPr>
            <p:cNvPr id="76808" name="Freeform 11"/>
            <p:cNvSpPr>
              <a:spLocks/>
            </p:cNvSpPr>
            <p:nvPr/>
          </p:nvSpPr>
          <p:spPr bwMode="auto">
            <a:xfrm rot="241756">
              <a:off x="2562" y="1616"/>
              <a:ext cx="829" cy="1179"/>
            </a:xfrm>
            <a:custGeom>
              <a:avLst/>
              <a:gdLst>
                <a:gd name="T0" fmla="*/ 71 w 966"/>
                <a:gd name="T1" fmla="*/ 1205 h 1044"/>
                <a:gd name="T2" fmla="*/ 639 w 966"/>
                <a:gd name="T3" fmla="*/ 164 h 1044"/>
                <a:gd name="T4" fmla="*/ 5 w 966"/>
                <a:gd name="T5" fmla="*/ 1321 h 1044"/>
                <a:gd name="T6" fmla="*/ 606 w 966"/>
                <a:gd name="T7" fmla="*/ 221 h 1044"/>
                <a:gd name="T8" fmla="*/ 5 w 966"/>
                <a:gd name="T9" fmla="*/ 1205 h 1044"/>
                <a:gd name="T10" fmla="*/ 606 w 966"/>
                <a:gd name="T11" fmla="*/ 164 h 1044"/>
                <a:gd name="T12" fmla="*/ 639 w 966"/>
                <a:gd name="T13" fmla="*/ 221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6809" name="Freeform 12"/>
            <p:cNvSpPr>
              <a:spLocks/>
            </p:cNvSpPr>
            <p:nvPr/>
          </p:nvSpPr>
          <p:spPr bwMode="auto">
            <a:xfrm rot="-4956108">
              <a:off x="3282" y="1667"/>
              <a:ext cx="966" cy="1044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76810" name="Freeform 13"/>
            <p:cNvSpPr>
              <a:spLocks/>
            </p:cNvSpPr>
            <p:nvPr/>
          </p:nvSpPr>
          <p:spPr bwMode="auto">
            <a:xfrm rot="-8172924">
              <a:off x="2699" y="2115"/>
              <a:ext cx="1179" cy="1315"/>
            </a:xfrm>
            <a:custGeom>
              <a:avLst/>
              <a:gdLst>
                <a:gd name="T0" fmla="*/ 144 w 966"/>
                <a:gd name="T1" fmla="*/ 1499 h 1044"/>
                <a:gd name="T2" fmla="*/ 1293 w 966"/>
                <a:gd name="T3" fmla="*/ 203 h 1044"/>
                <a:gd name="T4" fmla="*/ 11 w 966"/>
                <a:gd name="T5" fmla="*/ 1644 h 1044"/>
                <a:gd name="T6" fmla="*/ 1225 w 966"/>
                <a:gd name="T7" fmla="*/ 276 h 1044"/>
                <a:gd name="T8" fmla="*/ 11 w 966"/>
                <a:gd name="T9" fmla="*/ 1499 h 1044"/>
                <a:gd name="T10" fmla="*/ 1225 w 966"/>
                <a:gd name="T11" fmla="*/ 203 h 1044"/>
                <a:gd name="T12" fmla="*/ 1293 w 966"/>
                <a:gd name="T13" fmla="*/ 276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6"/>
                <a:gd name="T22" fmla="*/ 0 h 1044"/>
                <a:gd name="T23" fmla="*/ 966 w 96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6811" name="Rectangle 14"/>
          <p:cNvSpPr>
            <a:spLocks noChangeArrowheads="1"/>
          </p:cNvSpPr>
          <p:nvPr/>
        </p:nvSpPr>
        <p:spPr bwMode="auto">
          <a:xfrm>
            <a:off x="4427538" y="4797425"/>
            <a:ext cx="21971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/>
              <a:t>Struktureller</a:t>
            </a:r>
            <a:br>
              <a:rPr lang="de-DE" sz="1600" dirty="0" smtClean="0"/>
            </a:br>
            <a:r>
              <a:rPr lang="de-DE" sz="1600" dirty="0" smtClean="0"/>
              <a:t> Schutz </a:t>
            </a:r>
          </a:p>
        </p:txBody>
      </p:sp>
      <p:sp>
        <p:nvSpPr>
          <p:cNvPr id="76812" name="Rectangle 15"/>
          <p:cNvSpPr>
            <a:spLocks noChangeArrowheads="1"/>
          </p:cNvSpPr>
          <p:nvPr/>
        </p:nvSpPr>
        <p:spPr bwMode="auto">
          <a:xfrm>
            <a:off x="7054850" y="4797425"/>
            <a:ext cx="19192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smtClean="0"/>
              <a:t>Habitueller</a:t>
            </a:r>
            <a:br>
              <a:rPr lang="de-DE" sz="1600" smtClean="0"/>
            </a:br>
            <a:r>
              <a:rPr lang="de-DE" sz="1600" smtClean="0"/>
              <a:t> Schutz 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533400" y="381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</a:rPr>
              <a:t>Jde o INTIMNÍ SPOLEČENSTVÍ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4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18" name="Picture 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208338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61"/>
          <p:cNvSpPr>
            <a:spLocks noChangeArrowheads="1"/>
          </p:cNvSpPr>
          <p:nvPr/>
        </p:nvSpPr>
        <p:spPr bwMode="auto">
          <a:xfrm>
            <a:off x="5746750" y="4359275"/>
            <a:ext cx="18272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80962" name="Text Box 66"/>
          <p:cNvSpPr txBox="1">
            <a:spLocks noChangeArrowheads="1"/>
          </p:cNvSpPr>
          <p:nvPr/>
        </p:nvSpPr>
        <p:spPr bwMode="auto">
          <a:xfrm>
            <a:off x="6177819" y="6211669"/>
            <a:ext cx="297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de-DE" sz="1200" b="1" dirty="0" smtClean="0"/>
              <a:t>E. Jünemann/ P. Leuwer, Vergewissern. Führungsleitlinien nach dem Dekalog. Erkelenz 2010.</a:t>
            </a:r>
          </a:p>
        </p:txBody>
      </p:sp>
      <p:sp>
        <p:nvSpPr>
          <p:cNvPr id="56" name="Text Box 52"/>
          <p:cNvSpPr txBox="1">
            <a:spLocks noChangeArrowheads="1"/>
          </p:cNvSpPr>
          <p:nvPr/>
        </p:nvSpPr>
        <p:spPr bwMode="auto">
          <a:xfrm>
            <a:off x="-11967" y="260648"/>
            <a:ext cx="7956376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Rozhodnutí pro prostory svobody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sebou nese </a:t>
            </a:r>
            <a:r>
              <a:rPr lang="cs-CZ" sz="2400" dirty="0">
                <a:solidFill>
                  <a:srgbClr val="FF0000"/>
                </a:solidFill>
                <a:latin typeface="+mn-lt"/>
              </a:rPr>
              <a:t>důsledky</a:t>
            </a:r>
            <a:r>
              <a:rPr lang="cs-CZ" sz="2400" dirty="0" smtClean="0">
                <a:latin typeface="+mn-lt"/>
              </a:rPr>
              <a:t> pro pomáhající profese a organizace</a:t>
            </a: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endParaRPr lang="de-DE" sz="2400" dirty="0" smtClean="0">
              <a:latin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2400" dirty="0" smtClean="0">
              <a:latin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sz="2400" dirty="0" smtClean="0">
              <a:latin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V konkrétní každodennosti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organizace</a:t>
            </a:r>
            <a:r>
              <a:rPr lang="de-DE" sz="2400" dirty="0" smtClean="0">
                <a:latin typeface="+mn-lt"/>
              </a:rPr>
              <a:t>,</a:t>
            </a:r>
            <a:br>
              <a:rPr lang="de-DE" sz="2400" dirty="0" smtClean="0">
                <a:latin typeface="+mn-lt"/>
              </a:rPr>
            </a:br>
            <a:r>
              <a:rPr lang="de-DE" sz="2400" dirty="0" smtClean="0">
                <a:latin typeface="+mn-lt"/>
              </a:rPr>
              <a:t/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ptát se na operativní úrovni </a:t>
            </a:r>
            <a:r>
              <a:rPr lang="de-DE" sz="2400" dirty="0" smtClean="0">
                <a:latin typeface="+mn-lt"/>
              </a:rPr>
              <a:t>: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Co zde funguje</a:t>
            </a:r>
            <a:r>
              <a:rPr lang="de-DE" sz="2400" dirty="0" smtClean="0">
                <a:latin typeface="+mn-lt"/>
              </a:rPr>
              <a:t>?</a:t>
            </a:r>
            <a:br>
              <a:rPr lang="de-DE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A co ne</a:t>
            </a:r>
            <a:r>
              <a:rPr lang="de-DE" sz="2400" dirty="0" smtClean="0">
                <a:latin typeface="+mn-lt"/>
              </a:rPr>
              <a:t>?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2400" dirty="0" smtClean="0">
                <a:latin typeface="+mn-lt"/>
              </a:rPr>
              <a:t>Na co zde dá spolehnout</a:t>
            </a:r>
            <a:r>
              <a:rPr lang="de-DE" sz="2400" dirty="0" smtClean="0">
                <a:latin typeface="+mn-lt"/>
              </a:rPr>
              <a:t>?</a:t>
            </a: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7162800" y="152400"/>
            <a:ext cx="1816100" cy="1319213"/>
            <a:chOff x="4512" y="96"/>
            <a:chExt cx="1144" cy="831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1" name="Diagramm 30"/>
          <p:cNvGraphicFramePr/>
          <p:nvPr>
            <p:extLst>
              <p:ext uri="{D42A27DB-BD31-4B8C-83A1-F6EECF244321}">
                <p14:modId xmlns:p14="http://schemas.microsoft.com/office/powerpoint/2010/main" val="1295761658"/>
              </p:ext>
            </p:extLst>
          </p:nvPr>
        </p:nvGraphicFramePr>
        <p:xfrm>
          <a:off x="3983311" y="1645413"/>
          <a:ext cx="4771329" cy="3601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021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051" y="2332"/>
            <a:ext cx="6444208" cy="6453336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de-DE" sz="1400" b="1" dirty="0"/>
              <a:t>UJISTENI. UKAZATELE CESTY PODLE DESATERA. Mit Miniaturen von Dieter </a:t>
            </a:r>
            <a:r>
              <a:rPr lang="de-DE" sz="1400" b="1" dirty="0" err="1"/>
              <a:t>Ziegenfeuter</a:t>
            </a:r>
            <a:r>
              <a:rPr lang="de-DE" sz="1400" b="1" dirty="0"/>
              <a:t>, Neuauflage in tschechischer Sprache), Hradec Králové </a:t>
            </a:r>
            <a:r>
              <a:rPr lang="de-DE" sz="1400" b="1" dirty="0" smtClean="0"/>
              <a:t>2012</a:t>
            </a:r>
          </a:p>
          <a:p>
            <a:pPr>
              <a:lnSpc>
                <a:spcPct val="80000"/>
              </a:lnSpc>
            </a:pPr>
            <a:r>
              <a:rPr lang="de-DE" sz="1400" b="1" dirty="0" smtClean="0"/>
              <a:t>Vergewissern</a:t>
            </a:r>
            <a:r>
              <a:rPr lang="de-DE" sz="1400" b="1" dirty="0"/>
              <a:t>. Führungsleitlinien nach dem Dekalog. Mit Miniaturen von Dieter Ziegenfeuter, Erkelenz 2010. Zusammen mit Peter Leuwer.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Zehn Gebote für Europa. Der Dekalog und die europäische Wertegemeinschaft, Erkelenz 2009. </a:t>
            </a:r>
            <a:r>
              <a:rPr lang="de-DE" sz="1400" b="1" dirty="0" err="1"/>
              <a:t>Hg</a:t>
            </a:r>
            <a:r>
              <a:rPr lang="de-DE" sz="1400" b="1" dirty="0"/>
              <a:t>. zusammen mit H. Theisen.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Die zehn Gebote. Orientierung für gerechte Strukturen, Paderborn 2009. </a:t>
            </a:r>
            <a:r>
              <a:rPr lang="de-DE" sz="1400" b="1" dirty="0" err="1"/>
              <a:t>Hg</a:t>
            </a:r>
            <a:r>
              <a:rPr lang="de-DE" sz="1400" b="1" dirty="0"/>
              <a:t>. zusammen mit G. Kilz.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Organisierte Nächstenliebe. Was das soziale Handelnd der Kirche ausmacht, Magdeburg 2009. </a:t>
            </a:r>
            <a:r>
              <a:rPr lang="de-DE" sz="1400" b="1" dirty="0" err="1"/>
              <a:t>Hg</a:t>
            </a:r>
            <a:r>
              <a:rPr lang="de-DE" sz="1400" b="1" dirty="0"/>
              <a:t>. zusammen mit W. Wertgen.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Herausforderung Soziale Gerechtigkeit, Paderborn 2006. </a:t>
            </a:r>
            <a:r>
              <a:rPr lang="de-DE" sz="1400" b="1" dirty="0" err="1"/>
              <a:t>Hg</a:t>
            </a:r>
            <a:r>
              <a:rPr lang="de-DE" sz="1400" b="1" dirty="0"/>
              <a:t>. zusammen mit W. Wertgen. 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Der Familie und uns zuliebe. Kriterien für eine neue Familienpolitik, Mainz 2005. </a:t>
            </a:r>
            <a:r>
              <a:rPr lang="de-DE" sz="1400" b="1" dirty="0" err="1"/>
              <a:t>Hg</a:t>
            </a:r>
            <a:r>
              <a:rPr lang="de-DE" sz="1400" b="1" dirty="0"/>
              <a:t>. zusammen mit B. Nacke.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Die zehn Gebote. Leitfaden für eine christliche Organisationsethik in Kranken- und Pflegehäusern, in: Heribert Niederschlag (</a:t>
            </a:r>
            <a:r>
              <a:rPr lang="de-DE" sz="1400" b="1" dirty="0" err="1"/>
              <a:t>Hg</a:t>
            </a:r>
            <a:r>
              <a:rPr lang="de-DE" sz="1400" b="1" dirty="0"/>
              <a:t>.), Recht auf Selbstbestimmung? Vom Umgang mit den Grenzen des Lebens</a:t>
            </a:r>
            <a:r>
              <a:rPr lang="de-DE" sz="1400" b="1" dirty="0" smtClean="0"/>
              <a:t>,</a:t>
            </a:r>
            <a:br>
              <a:rPr lang="de-DE" sz="1400" b="1" dirty="0" smtClean="0"/>
            </a:br>
            <a:r>
              <a:rPr lang="de-DE" sz="1400" b="1" dirty="0" smtClean="0"/>
              <a:t>Mainz </a:t>
            </a:r>
            <a:r>
              <a:rPr lang="de-DE" sz="1400" b="1" dirty="0"/>
              <a:t>2010, 11-31.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Zehn Gebote für die Hochschule. Vom Sinn einer Hochschule, die sich auf die klassisch ethischen Prinzipien des Dekalogs beruft, in</a:t>
            </a:r>
            <a:r>
              <a:rPr lang="de-DE" sz="1400" b="1" dirty="0" smtClean="0"/>
              <a:t>:</a:t>
            </a:r>
            <a:br>
              <a:rPr lang="de-DE" sz="1400" b="1" dirty="0" smtClean="0"/>
            </a:br>
            <a:r>
              <a:rPr lang="de-DE" sz="1400" b="1" dirty="0" err="1" smtClean="0"/>
              <a:t>Renovatio</a:t>
            </a:r>
            <a:r>
              <a:rPr lang="de-DE" sz="1400" b="1" dirty="0" smtClean="0"/>
              <a:t> </a:t>
            </a:r>
            <a:r>
              <a:rPr lang="de-DE" sz="1400" b="1" dirty="0"/>
              <a:t>1/2 – 2010, 4-17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Logisch führen? </a:t>
            </a:r>
            <a:r>
              <a:rPr lang="de-DE" sz="1400" b="1" dirty="0" err="1"/>
              <a:t>Dekalogisch</a:t>
            </a:r>
            <a:r>
              <a:rPr lang="de-DE" sz="1400" b="1" dirty="0"/>
              <a:t> führen! Zehn Gebote für das Compliance Management, in: U. Meier/ B. Sill (</a:t>
            </a:r>
            <a:r>
              <a:rPr lang="de-DE" sz="1400" b="1" dirty="0" err="1"/>
              <a:t>Hg</a:t>
            </a:r>
            <a:r>
              <a:rPr lang="de-DE" sz="1400" b="1" dirty="0"/>
              <a:t>.), Führung. Macht. Sinn, Regensburg 2010, 432-446.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St. Elisabeth in Organisationen. Oder: Barmherzigkeit nach Art der Elisabeth, in: R. Dillmann/ H. M. Weikmann (</a:t>
            </a:r>
            <a:r>
              <a:rPr lang="de-DE" sz="1400" b="1" dirty="0" err="1"/>
              <a:t>Hg</a:t>
            </a:r>
            <a:r>
              <a:rPr lang="de-DE" sz="1400" b="1" dirty="0"/>
              <a:t>.) „Nicht aufgrund von Brot allein wird leben der Mensch“. Mystik und soziales Engagement, Opladen 2009, 73-90.</a:t>
            </a:r>
          </a:p>
          <a:p>
            <a:pPr>
              <a:lnSpc>
                <a:spcPct val="80000"/>
              </a:lnSpc>
            </a:pPr>
            <a:r>
              <a:rPr lang="de-DE" sz="1400" b="1" dirty="0"/>
              <a:t>„Es ist, was es ist, sagt die Liebe. Zum spezifischen Profil der kirchlichen Liebestätigkeit, in: B. Nacke (</a:t>
            </a:r>
            <a:r>
              <a:rPr lang="de-DE" sz="1400" b="1" dirty="0" err="1"/>
              <a:t>Hg</a:t>
            </a:r>
            <a:r>
              <a:rPr lang="de-DE" sz="1400" b="1" dirty="0"/>
              <a:t>.), Orientierung und Innovation, Freiburg 2009, 250-269.</a:t>
            </a:r>
          </a:p>
          <a:p>
            <a:pPr lvl="0">
              <a:lnSpc>
                <a:spcPct val="80000"/>
              </a:lnSpc>
            </a:pPr>
            <a:r>
              <a:rPr lang="de-DE" sz="1400" b="1" dirty="0" smtClean="0"/>
              <a:t>Wertehaltungen </a:t>
            </a:r>
            <a:r>
              <a:rPr lang="de-DE" sz="1400" b="1" dirty="0"/>
              <a:t>brauchen Strukturen – Wie die 10 Gebote des Alten Testaments Unternehmen heute einen Orientierungsrahmen geben können, in: Hartmut </a:t>
            </a:r>
            <a:r>
              <a:rPr lang="de-DE" sz="1400" b="1" dirty="0" err="1"/>
              <a:t>Ihne</a:t>
            </a:r>
            <a:r>
              <a:rPr lang="de-DE" sz="1400" b="1" dirty="0"/>
              <a:t> | Thomas </a:t>
            </a:r>
            <a:r>
              <a:rPr lang="de-DE" sz="1400" b="1" dirty="0" err="1"/>
              <a:t>Krickhahn</a:t>
            </a:r>
            <a:r>
              <a:rPr lang="de-DE" sz="1400" b="1" dirty="0"/>
              <a:t> (</a:t>
            </a:r>
            <a:r>
              <a:rPr lang="de-DE" sz="1400" b="1" dirty="0" err="1"/>
              <a:t>Hg</a:t>
            </a:r>
            <a:r>
              <a:rPr lang="de-DE" sz="1400" b="1" dirty="0"/>
              <a:t>.) Werthaltungen angehender Führungskräfte, Baden-Baden 2012, 257-275</a:t>
            </a:r>
            <a:r>
              <a:rPr lang="de-DE" sz="1400" b="1" dirty="0" smtClean="0"/>
              <a:t>. Zusammen mit Carsten </a:t>
            </a:r>
            <a:r>
              <a:rPr lang="de-DE" sz="1400" b="1" dirty="0" err="1" smtClean="0"/>
              <a:t>Effert</a:t>
            </a:r>
            <a:endParaRPr lang="de-DE" sz="1400" b="1" dirty="0" smtClean="0"/>
          </a:p>
          <a:p>
            <a:pPr>
              <a:lnSpc>
                <a:spcPct val="80000"/>
              </a:lnSpc>
            </a:pPr>
            <a:r>
              <a:rPr lang="de-DE" sz="1400" b="1" dirty="0"/>
              <a:t>WIESO - WAS IST EIGENTLICH SOZIAL? Praxisbuch I zur ethischen Bildung in Kindertageseinrichtungen, Magdeburg 2013</a:t>
            </a:r>
          </a:p>
          <a:p>
            <a:pPr lvl="0">
              <a:lnSpc>
                <a:spcPct val="80000"/>
              </a:lnSpc>
            </a:pPr>
            <a:endParaRPr lang="de-DE" sz="1400" b="1" dirty="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51520" y="3429000"/>
            <a:ext cx="288032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400" b="1" dirty="0" smtClean="0"/>
              <a:t>Prof. Dr. Elisabeth Jünemann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400" b="1" dirty="0" smtClean="0"/>
              <a:t>D - 33098 Paderborn </a:t>
            </a:r>
            <a:br>
              <a:rPr lang="de-DE" sz="1400" b="1" dirty="0" smtClean="0"/>
            </a:br>
            <a:r>
              <a:rPr lang="de-DE" sz="1400" b="1" dirty="0" smtClean="0"/>
              <a:t>Katholische Hochschule NRW </a:t>
            </a:r>
            <a:br>
              <a:rPr lang="de-DE" sz="1400" b="1" dirty="0" smtClean="0"/>
            </a:br>
            <a:r>
              <a:rPr lang="de-DE" sz="1400" b="1" dirty="0" err="1" smtClean="0"/>
              <a:t>Leostr</a:t>
            </a:r>
            <a:r>
              <a:rPr lang="de-DE" sz="1400" b="1" dirty="0" smtClean="0"/>
              <a:t>. 19</a:t>
            </a:r>
            <a:br>
              <a:rPr lang="de-DE" sz="1400" b="1" dirty="0" smtClean="0"/>
            </a:b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smtClean="0"/>
              <a:t>D - 56745 Bell </a:t>
            </a:r>
            <a:br>
              <a:rPr lang="de-DE" sz="1400" b="1" dirty="0" smtClean="0"/>
            </a:br>
            <a:r>
              <a:rPr lang="de-DE" sz="1400" b="1" dirty="0" smtClean="0"/>
              <a:t>Seeblick 37</a:t>
            </a:r>
            <a:br>
              <a:rPr lang="de-DE" sz="1400" b="1" dirty="0" smtClean="0"/>
            </a:br>
            <a:r>
              <a:rPr lang="de-DE" sz="1400" b="1" dirty="0" smtClean="0"/>
              <a:t>T  0049 2652. 1402</a:t>
            </a:r>
            <a:br>
              <a:rPr lang="de-DE" sz="1400" b="1" dirty="0" smtClean="0"/>
            </a:br>
            <a:r>
              <a:rPr lang="de-DE" sz="1400" b="1" dirty="0" smtClean="0"/>
              <a:t>M 0049 171 5232171</a:t>
            </a:r>
            <a:r>
              <a:rPr lang="de-DE" sz="1400" b="1" dirty="0" smtClean="0">
                <a:solidFill>
                  <a:srgbClr val="808080"/>
                </a:solidFill>
              </a:rPr>
              <a:t/>
            </a:r>
            <a:br>
              <a:rPr lang="de-DE" sz="1400" b="1" dirty="0" smtClean="0">
                <a:solidFill>
                  <a:srgbClr val="808080"/>
                </a:solidFill>
              </a:rPr>
            </a:br>
            <a:endParaRPr lang="de-DE" sz="1400" b="1" dirty="0" smtClean="0">
              <a:solidFill>
                <a:srgbClr val="80808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400" b="1" smtClean="0">
                <a:solidFill>
                  <a:srgbClr val="808080"/>
                </a:solidFill>
              </a:rPr>
              <a:t>Info</a:t>
            </a:r>
            <a:br>
              <a:rPr lang="de-DE" sz="1400" b="1" smtClean="0">
                <a:solidFill>
                  <a:srgbClr val="808080"/>
                </a:solidFill>
              </a:rPr>
            </a:br>
            <a:r>
              <a:rPr lang="de-DE" sz="1400" b="1" smtClean="0">
                <a:solidFill>
                  <a:srgbClr val="808080"/>
                </a:solidFill>
              </a:rPr>
              <a:t> </a:t>
            </a:r>
            <a:r>
              <a:rPr lang="de-DE" sz="1400" b="1" dirty="0" smtClean="0">
                <a:solidFill>
                  <a:srgbClr val="808080"/>
                </a:solidFill>
                <a:hlinkClick r:id="rId2"/>
              </a:rPr>
              <a:t>www.elisabeth-juenemann.de</a:t>
            </a:r>
            <a:r>
              <a:rPr lang="de-DE" sz="1400" b="1" smtClean="0">
                <a:solidFill>
                  <a:srgbClr val="808080"/>
                </a:solidFill>
              </a:rPr>
              <a:t/>
            </a:r>
            <a:br>
              <a:rPr lang="de-DE" sz="1400" b="1" smtClean="0">
                <a:solidFill>
                  <a:srgbClr val="808080"/>
                </a:solidFill>
              </a:rPr>
            </a:br>
            <a:r>
              <a:rPr lang="de-DE" sz="1400" b="1" smtClean="0">
                <a:solidFill>
                  <a:srgbClr val="808080"/>
                </a:solidFill>
              </a:rPr>
              <a:t> </a:t>
            </a:r>
            <a:r>
              <a:rPr lang="de-DE" sz="1400" b="1" dirty="0" smtClean="0">
                <a:solidFill>
                  <a:srgbClr val="808080"/>
                </a:solidFill>
                <a:hlinkClick r:id="rId3"/>
              </a:rPr>
              <a:t>www.dekacert.de</a:t>
            </a:r>
            <a:r>
              <a:rPr lang="de-DE" sz="1400" b="1" dirty="0" smtClean="0">
                <a:solidFill>
                  <a:srgbClr val="808080"/>
                </a:solidFill>
              </a:rPr>
              <a:t> 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39552" y="330993"/>
            <a:ext cx="1816100" cy="1319213"/>
            <a:chOff x="4512" y="96"/>
            <a:chExt cx="1144" cy="83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42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36" y="585196"/>
            <a:ext cx="2630327" cy="184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4" y="470958"/>
            <a:ext cx="2520280" cy="202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08" y="2745436"/>
            <a:ext cx="2376264" cy="174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3" y="2673428"/>
            <a:ext cx="25706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08" y="4915198"/>
            <a:ext cx="2259792" cy="158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403488" y="23133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IDENTITÄT</a:t>
            </a:r>
            <a:endParaRPr lang="de-DE" dirty="0">
              <a:solidFill>
                <a:schemeClr val="accent3">
                  <a:lumMod val="7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59472" y="4329612"/>
            <a:ext cx="23042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GENERATIONEN-SOLIDARITÄT</a:t>
            </a:r>
            <a:endParaRPr lang="de-DE" dirty="0">
              <a:solidFill>
                <a:schemeClr val="accent3">
                  <a:lumMod val="7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355816" y="4401620"/>
            <a:ext cx="2304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70C0"/>
                </a:solidFill>
                <a:latin typeface="Lucida Handwriting" pitchFamily="66" charset="0"/>
              </a:rPr>
              <a:t>LEBENSSCHUTZ</a:t>
            </a:r>
            <a:endParaRPr lang="de-DE" dirty="0">
              <a:solidFill>
                <a:srgbClr val="0070C0"/>
              </a:solidFill>
              <a:latin typeface="Lucida Handwriting" pitchFamily="66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6884208" y="648985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PRIVATES</a:t>
            </a:r>
            <a:endParaRPr lang="de-DE" dirty="0">
              <a:solidFill>
                <a:schemeClr val="bg2">
                  <a:lumMod val="50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32" name="Picture 7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08" y="585196"/>
            <a:ext cx="2664296" cy="20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3355816" y="245740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INTEGRITÄT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380152" y="2313388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2">
                    <a:lumMod val="50000"/>
                  </a:schemeClr>
                </a:solidFill>
                <a:latin typeface="Lucida Handwriting" pitchFamily="66" charset="0"/>
              </a:rPr>
              <a:t>HEILIGE ZEIT</a:t>
            </a:r>
            <a:endParaRPr lang="de-DE" dirty="0">
              <a:solidFill>
                <a:schemeClr val="bg2">
                  <a:lumMod val="50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35" name="Picture 7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44" y="2673428"/>
            <a:ext cx="2574988" cy="18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6308144" y="4401620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VERLÄSSLICHKEIT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37" name="Picture 12" descr="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4" y="4905676"/>
            <a:ext cx="2232248" cy="17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feld 37"/>
          <p:cNvSpPr txBox="1"/>
          <p:nvPr/>
        </p:nvSpPr>
        <p:spPr>
          <a:xfrm>
            <a:off x="187464" y="6489852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EIGENTUM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39" name="Picture 14" descr="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44" y="4856938"/>
            <a:ext cx="2088232" cy="17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39"/>
          <p:cNvSpPr txBox="1"/>
          <p:nvPr/>
        </p:nvSpPr>
        <p:spPr>
          <a:xfrm>
            <a:off x="2419712" y="6489852"/>
            <a:ext cx="2520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Lucida Handwriting" pitchFamily="66" charset="0"/>
              </a:rPr>
              <a:t>KOMMUNIKATION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Lucida Handwriting" pitchFamily="66" charset="0"/>
            </a:endParaRPr>
          </a:p>
        </p:txBody>
      </p:sp>
      <p:pic>
        <p:nvPicPr>
          <p:cNvPr id="41" name="Picture 5" descr="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90078"/>
            <a:ext cx="1880160" cy="16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feld 41"/>
          <p:cNvSpPr txBox="1"/>
          <p:nvPr/>
        </p:nvSpPr>
        <p:spPr>
          <a:xfrm>
            <a:off x="4867984" y="6345836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3">
                    <a:lumMod val="75000"/>
                  </a:schemeClr>
                </a:solidFill>
                <a:latin typeface="Lucida Handwriting" pitchFamily="66" charset="0"/>
              </a:rPr>
              <a:t>SOZIALES</a:t>
            </a:r>
            <a:endParaRPr lang="de-DE" dirty="0">
              <a:solidFill>
                <a:schemeClr val="accent3">
                  <a:lumMod val="7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84208" y="6345836"/>
            <a:ext cx="14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753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Lucida Handwriting" pitchFamily="66" charset="0"/>
              </a:rPr>
              <a:t>DAS BEWAHRT EUCH FREIHEIT - HEUTE WIE VOR 3000 JAHREN: 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152400" y="260648"/>
            <a:ext cx="434759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Pomáhající profese a organizace</a:t>
            </a:r>
            <a:endParaRPr lang="de-DE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de-DE" sz="2400" dirty="0" smtClean="0"/>
              <a:t>farnosti</a:t>
            </a:r>
            <a:r>
              <a:rPr lang="de-DE" altLang="de-DE" sz="2400" dirty="0" smtClean="0"/>
              <a:t>, 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cs-CZ" altLang="de-DE" sz="2400" dirty="0" smtClean="0"/>
              <a:t>domovy pro seniory a nemocnice</a:t>
            </a:r>
            <a:r>
              <a:rPr lang="de-DE" altLang="de-DE" sz="2400" dirty="0" smtClean="0"/>
              <a:t>, </a:t>
            </a:r>
            <a:r>
              <a:rPr lang="cs-CZ" altLang="de-DE" sz="2400" dirty="0" smtClean="0"/>
              <a:t>domovy s pečovatelskou službou</a:t>
            </a:r>
            <a:r>
              <a:rPr lang="de-DE" altLang="de-DE" sz="2400" dirty="0" smtClean="0"/>
              <a:t>, 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cs-CZ" altLang="de-DE" sz="2400" dirty="0" smtClean="0"/>
              <a:t>školky a zařízení pro mládež</a:t>
            </a:r>
            <a:r>
              <a:rPr lang="de-DE" altLang="de-DE" sz="2400" dirty="0" smtClean="0"/>
              <a:t>,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cs-CZ" altLang="de-DE" sz="2400" dirty="0" smtClean="0"/>
              <a:t>školy a vzdělávací centra</a:t>
            </a:r>
            <a:r>
              <a:rPr lang="de-DE" altLang="de-DE" sz="2400" dirty="0" smtClean="0"/>
              <a:t>, </a:t>
            </a:r>
            <a:r>
              <a:rPr lang="cs-CZ" altLang="de-DE" sz="2400" dirty="0" smtClean="0"/>
              <a:t>terénní ošetřovatelská péče</a:t>
            </a:r>
            <a:r>
              <a:rPr lang="de-DE" altLang="de-DE" sz="2400" dirty="0" smtClean="0"/>
              <a:t> </a:t>
            </a:r>
            <a:r>
              <a:rPr lang="cs-CZ" altLang="de-DE" sz="2400" dirty="0" err="1" smtClean="0"/>
              <a:t>atd</a:t>
            </a:r>
            <a:r>
              <a:rPr lang="de-DE" altLang="de-DE" sz="2400" dirty="0" smtClean="0"/>
              <a:t>.-  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cs-CZ" altLang="de-DE" sz="2400" dirty="0" smtClean="0">
                <a:solidFill>
                  <a:srgbClr val="FF0000"/>
                </a:solidFill>
              </a:rPr>
              <a:t>zpracovávají životní rizika</a:t>
            </a:r>
            <a:r>
              <a:rPr lang="de-DE" altLang="de-DE" sz="2400" dirty="0">
                <a:solidFill>
                  <a:srgbClr val="FF0000"/>
                </a:solidFill>
              </a:rPr>
              <a:t/>
            </a:r>
            <a:br>
              <a:rPr lang="de-DE" altLang="de-DE" sz="2400" dirty="0">
                <a:solidFill>
                  <a:srgbClr val="FF0000"/>
                </a:solidFill>
              </a:rPr>
            </a:br>
            <a:r>
              <a:rPr lang="de-DE" altLang="de-DE" sz="2400" dirty="0" smtClean="0">
                <a:solidFill>
                  <a:srgbClr val="FF0000"/>
                </a:solidFill>
              </a:rPr>
              <a:t>(</a:t>
            </a:r>
            <a:r>
              <a:rPr lang="cs-CZ" altLang="de-DE" sz="2400" dirty="0" err="1">
                <a:solidFill>
                  <a:srgbClr val="FF0000"/>
                </a:solidFill>
              </a:rPr>
              <a:t>k</a:t>
            </a:r>
            <a:r>
              <a:rPr lang="de-DE" altLang="de-DE" sz="2400" dirty="0" err="1" smtClean="0">
                <a:solidFill>
                  <a:srgbClr val="FF0000"/>
                </a:solidFill>
              </a:rPr>
              <a:t>ontingen</a:t>
            </a:r>
            <a:r>
              <a:rPr lang="cs-CZ" altLang="de-DE" sz="2400" dirty="0" err="1" smtClean="0">
                <a:solidFill>
                  <a:srgbClr val="FF0000"/>
                </a:solidFill>
              </a:rPr>
              <a:t>ce</a:t>
            </a:r>
            <a:r>
              <a:rPr lang="de-DE" altLang="de-DE" sz="2400" dirty="0" smtClean="0">
                <a:solidFill>
                  <a:srgbClr val="FF0000"/>
                </a:solidFill>
              </a:rPr>
              <a:t>)</a:t>
            </a:r>
            <a:endParaRPr lang="de-DE" altLang="de-DE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de-DE" sz="2400" dirty="0" smtClean="0"/>
              <a:t>Lidí 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cs-CZ" altLang="de-DE" sz="2400" dirty="0" smtClean="0"/>
              <a:t>různých povolání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cs-CZ" altLang="de-DE" sz="2400" dirty="0" smtClean="0"/>
              <a:t>a různých nadání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endParaRPr lang="de-DE" altLang="de-DE" sz="2400" dirty="0"/>
          </a:p>
        </p:txBody>
      </p:sp>
      <p:grpSp>
        <p:nvGrpSpPr>
          <p:cNvPr id="94241" name="Group 33"/>
          <p:cNvGrpSpPr>
            <a:grpSpLocks/>
          </p:cNvGrpSpPr>
          <p:nvPr/>
        </p:nvGrpSpPr>
        <p:grpSpPr bwMode="auto">
          <a:xfrm>
            <a:off x="7162800" y="152400"/>
            <a:ext cx="1816100" cy="1319213"/>
            <a:chOff x="4512" y="96"/>
            <a:chExt cx="1144" cy="831"/>
          </a:xfrm>
        </p:grpSpPr>
        <p:pic>
          <p:nvPicPr>
            <p:cNvPr id="9423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40" name="Rectangle 32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423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uppieren 57"/>
          <p:cNvGrpSpPr/>
          <p:nvPr/>
        </p:nvGrpSpPr>
        <p:grpSpPr>
          <a:xfrm>
            <a:off x="4147228" y="1700808"/>
            <a:ext cx="5192302" cy="5538386"/>
            <a:chOff x="4147228" y="2060848"/>
            <a:chExt cx="5192302" cy="5187944"/>
          </a:xfrm>
        </p:grpSpPr>
        <p:sp>
          <p:nvSpPr>
            <p:cNvPr id="59" name="Freeform 19"/>
            <p:cNvSpPr>
              <a:spLocks/>
            </p:cNvSpPr>
            <p:nvPr/>
          </p:nvSpPr>
          <p:spPr bwMode="auto">
            <a:xfrm rot="13427076">
              <a:off x="4921352" y="4096262"/>
              <a:ext cx="3262175" cy="315253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4147228" y="2060848"/>
              <a:ext cx="5192302" cy="3823321"/>
              <a:chOff x="4147228" y="2060848"/>
              <a:chExt cx="5192302" cy="3823321"/>
            </a:xfrm>
          </p:grpSpPr>
          <p:grpSp>
            <p:nvGrpSpPr>
              <p:cNvPr id="61" name="Group 13"/>
              <p:cNvGrpSpPr>
                <a:grpSpLocks/>
              </p:cNvGrpSpPr>
              <p:nvPr/>
            </p:nvGrpSpPr>
            <p:grpSpPr bwMode="auto">
              <a:xfrm>
                <a:off x="4972143" y="2060848"/>
                <a:ext cx="3924583" cy="3418906"/>
                <a:chOff x="691" y="1889"/>
                <a:chExt cx="2686" cy="2949"/>
              </a:xfrm>
            </p:grpSpPr>
            <p:sp>
              <p:nvSpPr>
                <p:cNvPr id="80" name="Freeform 14"/>
                <p:cNvSpPr>
                  <a:spLocks/>
                </p:cNvSpPr>
                <p:nvPr/>
              </p:nvSpPr>
              <p:spPr bwMode="auto">
                <a:xfrm rot="241756">
                  <a:off x="691" y="1889"/>
                  <a:ext cx="1155" cy="162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15"/>
                <p:cNvSpPr>
                  <a:spLocks/>
                </p:cNvSpPr>
                <p:nvPr/>
              </p:nvSpPr>
              <p:spPr bwMode="auto">
                <a:xfrm rot="13427076">
                  <a:off x="939" y="2440"/>
                  <a:ext cx="2052" cy="2398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16"/>
                <p:cNvSpPr>
                  <a:spLocks/>
                </p:cNvSpPr>
                <p:nvPr/>
              </p:nvSpPr>
              <p:spPr bwMode="auto">
                <a:xfrm rot="16643892">
                  <a:off x="1827" y="1676"/>
                  <a:ext cx="1328" cy="177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 rot="8662385">
                <a:off x="4147228" y="4080266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auto">
              <a:xfrm rot="8662385">
                <a:off x="8084009" y="4122468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4" name="Gruppieren 63"/>
              <p:cNvGrpSpPr/>
              <p:nvPr/>
            </p:nvGrpSpPr>
            <p:grpSpPr>
              <a:xfrm>
                <a:off x="4845178" y="4066021"/>
                <a:ext cx="3884485" cy="1539257"/>
                <a:chOff x="2140299" y="2256288"/>
                <a:chExt cx="6402384" cy="2883090"/>
              </a:xfrm>
            </p:grpSpPr>
            <p:pic>
              <p:nvPicPr>
                <p:cNvPr id="65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050" y="4201558"/>
                  <a:ext cx="2304891" cy="937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6661" y="2552933"/>
                  <a:ext cx="3463884" cy="20236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0116" y="4011884"/>
                  <a:ext cx="982389" cy="1108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8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1769" y="3669178"/>
                  <a:ext cx="1540959" cy="1449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9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3193" y="3975982"/>
                  <a:ext cx="1351068" cy="1138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0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299" y="2344045"/>
                  <a:ext cx="1431826" cy="1547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" name="Picture 10" descr="Team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8564" y="2344045"/>
                  <a:ext cx="1093514" cy="1035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2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505" y="3596632"/>
                  <a:ext cx="1122032" cy="151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" name="Picture 8" descr="Betreuu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30" b="8614"/>
                <a:stretch>
                  <a:fillRect/>
                </a:stretch>
              </p:blipFill>
              <p:spPr bwMode="auto">
                <a:xfrm>
                  <a:off x="7391400" y="2256288"/>
                  <a:ext cx="1151283" cy="1629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34" descr="s-Krankenschwester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9306" y="3676073"/>
                  <a:ext cx="1443377" cy="14329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5189" y="2344045"/>
                  <a:ext cx="796672" cy="8660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44" descr="500_Euro_bezahlen_10617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276" y="2423834"/>
                  <a:ext cx="691904" cy="419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4398" y="2344044"/>
                  <a:ext cx="1156142" cy="1542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" name="Picture 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630" y="3886050"/>
                  <a:ext cx="1699487" cy="1227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4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305" y="2321080"/>
                  <a:ext cx="1432479" cy="1348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237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5580063" y="47625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237587"/>
            <a:ext cx="456361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V pomáhajících profesích a organizacích</a:t>
            </a:r>
            <a:endParaRPr lang="de-DE" sz="2400" b="1" dirty="0">
              <a:solidFill>
                <a:srgbClr val="FF0000"/>
              </a:solidFill>
            </a:endParaRPr>
          </a:p>
          <a:p>
            <a:endParaRPr lang="de-DE" altLang="de-DE" sz="2400" dirty="0" smtClean="0">
              <a:solidFill>
                <a:schemeClr val="bg2"/>
              </a:solidFill>
            </a:endParaRPr>
          </a:p>
          <a:p>
            <a:r>
              <a:rPr lang="cs-CZ" altLang="de-DE" sz="2400" dirty="0" smtClean="0"/>
              <a:t>Dochází také k chybám a zklamáním</a:t>
            </a:r>
            <a:r>
              <a:rPr lang="de-DE" altLang="de-DE" sz="2400" dirty="0" smtClean="0"/>
              <a:t>.</a:t>
            </a:r>
            <a:endParaRPr lang="de-DE" altLang="de-DE" sz="2400" dirty="0"/>
          </a:p>
          <a:p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cs-CZ" altLang="de-DE" sz="2400" dirty="0" smtClean="0"/>
              <a:t>např. tehdy, když panují rozdíly v představě o pomoci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(</a:t>
            </a:r>
            <a:r>
              <a:rPr lang="cs-CZ" altLang="de-DE" sz="2400" dirty="0" smtClean="0"/>
              <a:t>když představy klienta se neshodují s představou pracovníka</a:t>
            </a:r>
            <a:r>
              <a:rPr lang="de-DE" altLang="de-DE" sz="2400" dirty="0" smtClean="0"/>
              <a:t>)</a:t>
            </a:r>
          </a:p>
          <a:p>
            <a:r>
              <a:rPr lang="cs-CZ" altLang="de-DE" sz="2400" dirty="0" smtClean="0"/>
              <a:t>Nebo když pomoc není úspěšná. </a:t>
            </a:r>
            <a:endParaRPr lang="cs-CZ" altLang="de-DE" sz="2400" dirty="0"/>
          </a:p>
          <a:p>
            <a:r>
              <a:rPr lang="cs-CZ" altLang="de-DE" sz="2400" dirty="0" smtClean="0"/>
              <a:t>Kde profesionálové zpracovávají sociální rizika</a:t>
            </a:r>
            <a:r>
              <a:rPr lang="cs-CZ" altLang="de-DE" sz="2400" dirty="0"/>
              <a:t> </a:t>
            </a:r>
            <a:r>
              <a:rPr lang="cs-CZ" altLang="de-DE" sz="2400" dirty="0" smtClean="0"/>
              <a:t>a</a:t>
            </a:r>
            <a:r>
              <a:rPr lang="de-DE" altLang="de-DE" sz="2400" dirty="0" smtClean="0"/>
              <a:t> </a:t>
            </a:r>
            <a:r>
              <a:rPr lang="cs-CZ" altLang="de-DE" sz="2400" dirty="0" smtClean="0"/>
              <a:t>poskytují pomoc</a:t>
            </a:r>
            <a:r>
              <a:rPr lang="de-DE" altLang="de-DE" sz="2400" dirty="0" smtClean="0"/>
              <a:t>, </a:t>
            </a:r>
            <a:r>
              <a:rPr lang="cs-CZ" altLang="de-DE" sz="2400" dirty="0" smtClean="0">
                <a:solidFill>
                  <a:srgbClr val="FF0000"/>
                </a:solidFill>
              </a:rPr>
              <a:t>tam se také rizika (kontingence) vytvářejí</a:t>
            </a:r>
            <a:r>
              <a:rPr lang="de-DE" altLang="de-DE" sz="2400" dirty="0" smtClean="0">
                <a:solidFill>
                  <a:srgbClr val="FF0000"/>
                </a:solidFill>
              </a:rPr>
              <a:t>.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  <p:grpSp>
        <p:nvGrpSpPr>
          <p:cNvPr id="96303" name="Group 47"/>
          <p:cNvGrpSpPr>
            <a:grpSpLocks/>
          </p:cNvGrpSpPr>
          <p:nvPr/>
        </p:nvGrpSpPr>
        <p:grpSpPr bwMode="auto">
          <a:xfrm>
            <a:off x="7162800" y="152400"/>
            <a:ext cx="1816100" cy="1319213"/>
            <a:chOff x="4512" y="96"/>
            <a:chExt cx="1144" cy="831"/>
          </a:xfrm>
        </p:grpSpPr>
        <p:pic>
          <p:nvPicPr>
            <p:cNvPr id="9630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305" name="Rectangle 49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630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uppieren 32"/>
          <p:cNvGrpSpPr/>
          <p:nvPr/>
        </p:nvGrpSpPr>
        <p:grpSpPr>
          <a:xfrm>
            <a:off x="4147228" y="1700808"/>
            <a:ext cx="5192302" cy="5538386"/>
            <a:chOff x="4147228" y="2060848"/>
            <a:chExt cx="5192302" cy="5187944"/>
          </a:xfrm>
        </p:grpSpPr>
        <p:sp>
          <p:nvSpPr>
            <p:cNvPr id="34" name="Freeform 19"/>
            <p:cNvSpPr>
              <a:spLocks/>
            </p:cNvSpPr>
            <p:nvPr/>
          </p:nvSpPr>
          <p:spPr bwMode="auto">
            <a:xfrm rot="13427076">
              <a:off x="4921352" y="4096262"/>
              <a:ext cx="3262175" cy="315253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35" name="Gruppieren 34"/>
            <p:cNvGrpSpPr/>
            <p:nvPr/>
          </p:nvGrpSpPr>
          <p:grpSpPr>
            <a:xfrm>
              <a:off x="4147228" y="2060848"/>
              <a:ext cx="5192302" cy="3823321"/>
              <a:chOff x="4147228" y="2060848"/>
              <a:chExt cx="5192302" cy="3823321"/>
            </a:xfrm>
          </p:grpSpPr>
          <p:grpSp>
            <p:nvGrpSpPr>
              <p:cNvPr id="36" name="Group 13"/>
              <p:cNvGrpSpPr>
                <a:grpSpLocks/>
              </p:cNvGrpSpPr>
              <p:nvPr/>
            </p:nvGrpSpPr>
            <p:grpSpPr bwMode="auto">
              <a:xfrm>
                <a:off x="4972143" y="2060848"/>
                <a:ext cx="3924583" cy="3418906"/>
                <a:chOff x="691" y="1889"/>
                <a:chExt cx="2686" cy="2949"/>
              </a:xfrm>
            </p:grpSpPr>
            <p:sp>
              <p:nvSpPr>
                <p:cNvPr id="55" name="Freeform 14"/>
                <p:cNvSpPr>
                  <a:spLocks/>
                </p:cNvSpPr>
                <p:nvPr/>
              </p:nvSpPr>
              <p:spPr bwMode="auto">
                <a:xfrm rot="241756">
                  <a:off x="691" y="1889"/>
                  <a:ext cx="1155" cy="162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Freeform 15"/>
                <p:cNvSpPr>
                  <a:spLocks/>
                </p:cNvSpPr>
                <p:nvPr/>
              </p:nvSpPr>
              <p:spPr bwMode="auto">
                <a:xfrm rot="13427076">
                  <a:off x="939" y="2440"/>
                  <a:ext cx="2052" cy="2398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Freeform 16"/>
                <p:cNvSpPr>
                  <a:spLocks/>
                </p:cNvSpPr>
                <p:nvPr/>
              </p:nvSpPr>
              <p:spPr bwMode="auto">
                <a:xfrm rot="16643892">
                  <a:off x="1827" y="1676"/>
                  <a:ext cx="1328" cy="177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 rot="8662385">
                <a:off x="4147228" y="4080266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 rot="8662385">
                <a:off x="8084009" y="4122468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9" name="Gruppieren 38"/>
              <p:cNvGrpSpPr/>
              <p:nvPr/>
            </p:nvGrpSpPr>
            <p:grpSpPr>
              <a:xfrm>
                <a:off x="4845178" y="4066021"/>
                <a:ext cx="3884485" cy="1539257"/>
                <a:chOff x="2140299" y="2256288"/>
                <a:chExt cx="6402384" cy="2883090"/>
              </a:xfrm>
            </p:grpSpPr>
            <p:pic>
              <p:nvPicPr>
                <p:cNvPr id="40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050" y="4201558"/>
                  <a:ext cx="2304891" cy="937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6661" y="2552933"/>
                  <a:ext cx="3463884" cy="20236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0116" y="4011884"/>
                  <a:ext cx="982389" cy="1108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1769" y="3669178"/>
                  <a:ext cx="1540959" cy="1449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3193" y="3975982"/>
                  <a:ext cx="1351068" cy="1138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299" y="2344045"/>
                  <a:ext cx="1431826" cy="1547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10" descr="Team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8564" y="2344045"/>
                  <a:ext cx="1093514" cy="1035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505" y="3596632"/>
                  <a:ext cx="1122032" cy="151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8" descr="Betreuu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30" b="8614"/>
                <a:stretch>
                  <a:fillRect/>
                </a:stretch>
              </p:blipFill>
              <p:spPr bwMode="auto">
                <a:xfrm>
                  <a:off x="7391400" y="2256288"/>
                  <a:ext cx="1151283" cy="1629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34" descr="s-Krankenschwester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9306" y="3676073"/>
                  <a:ext cx="1443377" cy="14329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5189" y="2344045"/>
                  <a:ext cx="796672" cy="8660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" name="Picture 44" descr="500_Euro_bezahlen_10617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276" y="2423834"/>
                  <a:ext cx="691904" cy="419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4398" y="2344044"/>
                  <a:ext cx="1156142" cy="1542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3" name="Picture 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630" y="3886050"/>
                  <a:ext cx="1699487" cy="1227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4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305" y="2321080"/>
                  <a:ext cx="1432479" cy="1348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7364889" y="5907761"/>
            <a:ext cx="1690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S čím zde mohu počítat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? 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6414067" y="1552094"/>
            <a:ext cx="14398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Co tu platí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?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4124805" y="5744519"/>
            <a:ext cx="21188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Na co se mohu 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spolehnout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?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8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580063" y="47625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28600" y="381000"/>
            <a:ext cx="477544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rgbClr val="FF0000"/>
                </a:solidFill>
              </a:rPr>
              <a:t>Krize </a:t>
            </a:r>
            <a:r>
              <a:rPr lang="cs-CZ" sz="2400" b="1" dirty="0" smtClean="0">
                <a:solidFill>
                  <a:srgbClr val="FF0000"/>
                </a:solidFill>
              </a:rPr>
              <a:t>pomáhajících profesí </a:t>
            </a:r>
            <a:r>
              <a:rPr lang="cs-CZ" sz="2400" dirty="0" smtClean="0">
                <a:solidFill>
                  <a:srgbClr val="FF0000"/>
                </a:solidFill>
              </a:rPr>
              <a:t>v organizacích</a:t>
            </a:r>
            <a:endParaRPr lang="de-DE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de-DE" sz="2400" dirty="0" smtClean="0"/>
              <a:t>ve farnostech</a:t>
            </a:r>
            <a:r>
              <a:rPr lang="de-DE" altLang="de-DE" sz="2400" dirty="0" smtClean="0"/>
              <a:t>, 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cs-CZ" altLang="de-DE" sz="2400" dirty="0" smtClean="0"/>
              <a:t>domovech </a:t>
            </a:r>
            <a:r>
              <a:rPr lang="cs-CZ" altLang="de-DE" sz="2400" dirty="0"/>
              <a:t>pro seniory a </a:t>
            </a:r>
            <a:r>
              <a:rPr lang="cs-CZ" altLang="de-DE" sz="2400" dirty="0" smtClean="0"/>
              <a:t>nemocnicích</a:t>
            </a:r>
            <a:r>
              <a:rPr lang="de-DE" altLang="de-DE" sz="2400" dirty="0" smtClean="0"/>
              <a:t>, </a:t>
            </a:r>
            <a:r>
              <a:rPr lang="cs-CZ" altLang="de-DE" sz="2400" dirty="0" smtClean="0"/>
              <a:t>domovech </a:t>
            </a:r>
            <a:r>
              <a:rPr lang="cs-CZ" altLang="de-DE" sz="2400" dirty="0"/>
              <a:t>s pečovatelskou službou</a:t>
            </a:r>
            <a:r>
              <a:rPr lang="de-DE" altLang="de-DE" sz="2400" dirty="0"/>
              <a:t>, </a:t>
            </a:r>
            <a:br>
              <a:rPr lang="de-DE" altLang="de-DE" sz="2400" dirty="0"/>
            </a:br>
            <a:r>
              <a:rPr lang="cs-CZ" altLang="de-DE" sz="2400" dirty="0" smtClean="0"/>
              <a:t>školkách </a:t>
            </a:r>
            <a:r>
              <a:rPr lang="cs-CZ" altLang="de-DE" sz="2400" dirty="0"/>
              <a:t>a </a:t>
            </a:r>
            <a:r>
              <a:rPr lang="cs-CZ" altLang="de-DE" sz="2400" dirty="0" smtClean="0"/>
              <a:t>zařízeních </a:t>
            </a:r>
            <a:r>
              <a:rPr lang="cs-CZ" altLang="de-DE" sz="2400" dirty="0"/>
              <a:t>pro mládež</a:t>
            </a:r>
            <a:r>
              <a:rPr lang="de-DE" altLang="de-DE" sz="2400" dirty="0"/>
              <a:t>,</a:t>
            </a:r>
            <a:br>
              <a:rPr lang="de-DE" altLang="de-DE" sz="2400" dirty="0"/>
            </a:br>
            <a:r>
              <a:rPr lang="cs-CZ" altLang="de-DE" sz="2400" dirty="0" smtClean="0"/>
              <a:t>v terénní ošetřovatelské péči</a:t>
            </a:r>
            <a:r>
              <a:rPr lang="de-DE" altLang="de-DE" sz="2400" dirty="0" smtClean="0"/>
              <a:t> </a:t>
            </a:r>
            <a:r>
              <a:rPr lang="cs-CZ" altLang="de-DE" sz="2400" dirty="0" smtClean="0"/>
              <a:t>atd. </a:t>
            </a:r>
          </a:p>
          <a:p>
            <a:pPr>
              <a:spcBef>
                <a:spcPct val="50000"/>
              </a:spcBef>
            </a:pPr>
            <a:r>
              <a:rPr lang="cs-CZ" altLang="de-DE" sz="2400" dirty="0" smtClean="0">
                <a:solidFill>
                  <a:srgbClr val="FF0000"/>
                </a:solidFill>
              </a:rPr>
              <a:t>je třeba zpracovávat</a:t>
            </a:r>
            <a:r>
              <a:rPr lang="de-DE" altLang="de-DE" sz="2400" dirty="0" smtClean="0"/>
              <a:t>.</a:t>
            </a:r>
            <a:endParaRPr lang="de-DE" altLang="de-DE" sz="2400" dirty="0"/>
          </a:p>
          <a:p>
            <a:pPr>
              <a:spcBef>
                <a:spcPct val="50000"/>
              </a:spcBef>
            </a:pPr>
            <a:r>
              <a:rPr lang="cs-CZ" altLang="de-DE" sz="2400" dirty="0" smtClean="0"/>
              <a:t>Jinak eskalují v existenciální krizi</a:t>
            </a:r>
            <a:r>
              <a:rPr lang="de-DE" altLang="de-DE" sz="2400" dirty="0" smtClean="0"/>
              <a:t>.</a:t>
            </a:r>
            <a:endParaRPr lang="de-DE" altLang="de-DE" sz="2400" dirty="0"/>
          </a:p>
          <a:p>
            <a:pPr>
              <a:spcBef>
                <a:spcPct val="50000"/>
              </a:spcBef>
            </a:pPr>
            <a:r>
              <a:rPr lang="cs-CZ" altLang="de-DE" sz="2400" dirty="0" smtClean="0"/>
              <a:t>Krize mnoha církevních společenství a zařízení je toho dokladem</a:t>
            </a:r>
            <a:r>
              <a:rPr lang="de-DE" altLang="de-DE" sz="2400" dirty="0" smtClean="0"/>
              <a:t>…</a:t>
            </a:r>
            <a:endParaRPr lang="de-DE" altLang="de-DE" sz="2400" dirty="0"/>
          </a:p>
        </p:txBody>
      </p:sp>
      <p:grpSp>
        <p:nvGrpSpPr>
          <p:cNvPr id="97327" name="Group 47"/>
          <p:cNvGrpSpPr>
            <a:grpSpLocks/>
          </p:cNvGrpSpPr>
          <p:nvPr/>
        </p:nvGrpSpPr>
        <p:grpSpPr bwMode="auto">
          <a:xfrm>
            <a:off x="7162800" y="152400"/>
            <a:ext cx="1816100" cy="1319213"/>
            <a:chOff x="4512" y="96"/>
            <a:chExt cx="1144" cy="831"/>
          </a:xfrm>
        </p:grpSpPr>
        <p:pic>
          <p:nvPicPr>
            <p:cNvPr id="9732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29" name="Rectangle 49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73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uppieren 57"/>
          <p:cNvGrpSpPr/>
          <p:nvPr/>
        </p:nvGrpSpPr>
        <p:grpSpPr>
          <a:xfrm>
            <a:off x="4147228" y="1700808"/>
            <a:ext cx="5192302" cy="5538386"/>
            <a:chOff x="4147228" y="2060848"/>
            <a:chExt cx="5192302" cy="5187944"/>
          </a:xfrm>
        </p:grpSpPr>
        <p:sp>
          <p:nvSpPr>
            <p:cNvPr id="59" name="Freeform 19"/>
            <p:cNvSpPr>
              <a:spLocks/>
            </p:cNvSpPr>
            <p:nvPr/>
          </p:nvSpPr>
          <p:spPr bwMode="auto">
            <a:xfrm rot="13427076">
              <a:off x="4921352" y="4096262"/>
              <a:ext cx="3262175" cy="315253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60" name="Gruppieren 59"/>
            <p:cNvGrpSpPr/>
            <p:nvPr/>
          </p:nvGrpSpPr>
          <p:grpSpPr>
            <a:xfrm>
              <a:off x="4147228" y="2060848"/>
              <a:ext cx="5192302" cy="3823321"/>
              <a:chOff x="4147228" y="2060848"/>
              <a:chExt cx="5192302" cy="3823321"/>
            </a:xfrm>
          </p:grpSpPr>
          <p:grpSp>
            <p:nvGrpSpPr>
              <p:cNvPr id="61" name="Group 13"/>
              <p:cNvGrpSpPr>
                <a:grpSpLocks/>
              </p:cNvGrpSpPr>
              <p:nvPr/>
            </p:nvGrpSpPr>
            <p:grpSpPr bwMode="auto">
              <a:xfrm>
                <a:off x="4972143" y="2060848"/>
                <a:ext cx="3924583" cy="3418906"/>
                <a:chOff x="691" y="1889"/>
                <a:chExt cx="2686" cy="2949"/>
              </a:xfrm>
            </p:grpSpPr>
            <p:sp>
              <p:nvSpPr>
                <p:cNvPr id="80" name="Freeform 14"/>
                <p:cNvSpPr>
                  <a:spLocks/>
                </p:cNvSpPr>
                <p:nvPr/>
              </p:nvSpPr>
              <p:spPr bwMode="auto">
                <a:xfrm rot="241756">
                  <a:off x="691" y="1889"/>
                  <a:ext cx="1155" cy="162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Freeform 15"/>
                <p:cNvSpPr>
                  <a:spLocks/>
                </p:cNvSpPr>
                <p:nvPr/>
              </p:nvSpPr>
              <p:spPr bwMode="auto">
                <a:xfrm rot="13427076">
                  <a:off x="939" y="2440"/>
                  <a:ext cx="2052" cy="2398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Freeform 16"/>
                <p:cNvSpPr>
                  <a:spLocks/>
                </p:cNvSpPr>
                <p:nvPr/>
              </p:nvSpPr>
              <p:spPr bwMode="auto">
                <a:xfrm rot="16643892">
                  <a:off x="1827" y="1676"/>
                  <a:ext cx="1328" cy="177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 rot="8662385">
                <a:off x="4147228" y="4080266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auto">
              <a:xfrm rot="8662385">
                <a:off x="8084009" y="4122468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4" name="Gruppieren 63"/>
              <p:cNvGrpSpPr/>
              <p:nvPr/>
            </p:nvGrpSpPr>
            <p:grpSpPr>
              <a:xfrm>
                <a:off x="4845178" y="4066021"/>
                <a:ext cx="3884485" cy="1539257"/>
                <a:chOff x="2140299" y="2256288"/>
                <a:chExt cx="6402384" cy="2883090"/>
              </a:xfrm>
            </p:grpSpPr>
            <p:pic>
              <p:nvPicPr>
                <p:cNvPr id="65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050" y="4201558"/>
                  <a:ext cx="2304891" cy="937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6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6661" y="2552933"/>
                  <a:ext cx="3463884" cy="20236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7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0116" y="4011884"/>
                  <a:ext cx="982389" cy="1108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8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1769" y="3669178"/>
                  <a:ext cx="1540959" cy="1449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69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3193" y="3975982"/>
                  <a:ext cx="1351068" cy="1138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0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299" y="2344045"/>
                  <a:ext cx="1431826" cy="1547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" name="Picture 10" descr="Team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8564" y="2344045"/>
                  <a:ext cx="1093514" cy="1035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2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505" y="3596632"/>
                  <a:ext cx="1122032" cy="151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" name="Picture 8" descr="Betreuu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30" b="8614"/>
                <a:stretch>
                  <a:fillRect/>
                </a:stretch>
              </p:blipFill>
              <p:spPr bwMode="auto">
                <a:xfrm>
                  <a:off x="7391400" y="2256288"/>
                  <a:ext cx="1151283" cy="1629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34" descr="s-Krankenschwester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9306" y="3676073"/>
                  <a:ext cx="1443377" cy="14329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5189" y="2344045"/>
                  <a:ext cx="796672" cy="8660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44" descr="500_Euro_bezahlen_10617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276" y="2423834"/>
                  <a:ext cx="691904" cy="419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4398" y="2344044"/>
                  <a:ext cx="1156142" cy="1542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" name="Picture 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630" y="3886050"/>
                  <a:ext cx="1699487" cy="1227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9" name="Picture 4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305" y="2321080"/>
                  <a:ext cx="1432479" cy="1348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364889" y="5907761"/>
            <a:ext cx="1690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S jakými postoji tu mohu počítat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? 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6414067" y="1552094"/>
            <a:ext cx="14398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Co tu platí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?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724517" y="5682919"/>
            <a:ext cx="13634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>
                <a:solidFill>
                  <a:srgbClr val="00B050"/>
                </a:solidFill>
                <a:latin typeface="+mn-lt"/>
              </a:rPr>
              <a:t>Na </a:t>
            </a: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jaké 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 b="1" dirty="0">
                <a:solidFill>
                  <a:srgbClr val="00B050"/>
                </a:solidFill>
                <a:latin typeface="+mn-lt"/>
              </a:rPr>
              <a:t>s</a:t>
            </a: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truktury </a:t>
            </a:r>
            <a:r>
              <a:rPr lang="cs-CZ" sz="1200" b="1" dirty="0">
                <a:solidFill>
                  <a:srgbClr val="00B050"/>
                </a:solidFill>
                <a:latin typeface="+mn-lt"/>
              </a:rPr>
              <a:t>se mohu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 b="1" dirty="0">
                <a:solidFill>
                  <a:srgbClr val="00B050"/>
                </a:solidFill>
                <a:latin typeface="+mn-lt"/>
              </a:rPr>
              <a:t>spolehnout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?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62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138039" y="198663"/>
            <a:ext cx="40540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 smtClean="0">
                <a:solidFill>
                  <a:srgbClr val="00B050"/>
                </a:solidFill>
              </a:rPr>
              <a:t>Komerční organizace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cs-CZ" sz="2400" dirty="0" smtClean="0"/>
              <a:t>zpracovávají rizika např. pomocí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altLang="de-DE" sz="2400" b="1" dirty="0" smtClean="0">
                <a:solidFill>
                  <a:srgbClr val="00B050"/>
                </a:solidFill>
              </a:rPr>
              <a:t>Compliance – Management</a:t>
            </a:r>
            <a:r>
              <a:rPr lang="cs-CZ" altLang="de-DE" sz="2400" b="1" dirty="0" smtClean="0">
                <a:solidFill>
                  <a:srgbClr val="00B050"/>
                </a:solidFill>
              </a:rPr>
              <a:t>u</a:t>
            </a:r>
            <a:r>
              <a:rPr lang="de-DE" altLang="de-DE" sz="2400" dirty="0" smtClean="0">
                <a:solidFill>
                  <a:srgbClr val="00B050"/>
                </a:solidFill>
              </a:rPr>
              <a:t/>
            </a:r>
            <a:br>
              <a:rPr lang="de-DE" altLang="de-DE" sz="2400" dirty="0" smtClean="0">
                <a:solidFill>
                  <a:srgbClr val="00B050"/>
                </a:solidFill>
              </a:rPr>
            </a:br>
            <a:r>
              <a:rPr lang="de-DE" altLang="de-DE" sz="2400" dirty="0" smtClean="0">
                <a:solidFill>
                  <a:srgbClr val="00B050"/>
                </a:solidFill>
              </a:rPr>
              <a:t/>
            </a:r>
            <a:br>
              <a:rPr lang="de-DE" altLang="de-DE" sz="2400" dirty="0" smtClean="0">
                <a:solidFill>
                  <a:srgbClr val="00B050"/>
                </a:solidFill>
              </a:rPr>
            </a:br>
            <a:r>
              <a:rPr lang="cs-CZ" altLang="de-DE" sz="2400" dirty="0" smtClean="0"/>
              <a:t>Dobrovolně se zavazují systémem platných hodnot</a:t>
            </a:r>
            <a:r>
              <a:rPr lang="de-DE" sz="2400" dirty="0" smtClean="0"/>
              <a:t>,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cs-CZ" sz="2400" dirty="0" smtClean="0"/>
              <a:t>důsledných struktur a odpovídajících postojů</a:t>
            </a:r>
            <a:r>
              <a:rPr lang="de-DE" sz="2400" dirty="0" smtClean="0"/>
              <a:t>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„</a:t>
            </a:r>
            <a:r>
              <a:rPr lang="cs-CZ" sz="2400" dirty="0" smtClean="0"/>
              <a:t>Tady platí toto</a:t>
            </a:r>
            <a:r>
              <a:rPr lang="de-DE" sz="2400" dirty="0" smtClean="0"/>
              <a:t>!“ </a:t>
            </a:r>
            <a:br>
              <a:rPr lang="de-DE" sz="2400" dirty="0" smtClean="0"/>
            </a:br>
            <a:r>
              <a:rPr lang="de-DE" altLang="de-DE" sz="2400" dirty="0" smtClean="0"/>
              <a:t>„</a:t>
            </a:r>
            <a:r>
              <a:rPr lang="cs-CZ" altLang="de-DE" sz="2400" dirty="0" smtClean="0"/>
              <a:t>Na to se mohu spolehnout</a:t>
            </a:r>
            <a:r>
              <a:rPr lang="de-DE" altLang="de-DE" sz="2400" dirty="0" smtClean="0"/>
              <a:t>!“</a:t>
            </a:r>
          </a:p>
          <a:p>
            <a:pPr>
              <a:spcBef>
                <a:spcPct val="50000"/>
              </a:spcBef>
            </a:pPr>
            <a:r>
              <a:rPr lang="cs-CZ" altLang="de-DE" sz="2400" dirty="0" smtClean="0"/>
              <a:t>Rizika jsou zpracovávána skrze </a:t>
            </a:r>
            <a:r>
              <a:rPr lang="cs-CZ" altLang="de-DE" sz="2400" b="1" dirty="0">
                <a:solidFill>
                  <a:srgbClr val="00B050"/>
                </a:solidFill>
              </a:rPr>
              <a:t>m</a:t>
            </a:r>
            <a:r>
              <a:rPr lang="de-DE" altLang="de-DE" sz="2400" b="1" dirty="0" err="1" smtClean="0">
                <a:solidFill>
                  <a:srgbClr val="00B050"/>
                </a:solidFill>
              </a:rPr>
              <a:t>or</a:t>
            </a:r>
            <a:r>
              <a:rPr lang="cs-CZ" altLang="de-DE" sz="2400" b="1" dirty="0" smtClean="0">
                <a:solidFill>
                  <a:srgbClr val="00B050"/>
                </a:solidFill>
              </a:rPr>
              <a:t>á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l</a:t>
            </a:r>
            <a:r>
              <a:rPr lang="cs-CZ" altLang="de-DE" sz="2400" b="1" dirty="0" smtClean="0">
                <a:solidFill>
                  <a:srgbClr val="00B050"/>
                </a:solidFill>
              </a:rPr>
              <a:t>ku</a:t>
            </a:r>
            <a:r>
              <a:rPr lang="de-DE" altLang="de-DE" sz="2400" b="1" dirty="0" smtClean="0">
                <a:solidFill>
                  <a:srgbClr val="00B050"/>
                </a:solidFill>
              </a:rPr>
              <a:t>/ </a:t>
            </a:r>
            <a:r>
              <a:rPr lang="cs-CZ" altLang="de-DE" sz="2400" b="1" dirty="0">
                <a:solidFill>
                  <a:srgbClr val="00B050"/>
                </a:solidFill>
              </a:rPr>
              <a:t>e</a:t>
            </a:r>
            <a:r>
              <a:rPr lang="de-DE" altLang="de-DE" sz="2400" b="1" dirty="0" err="1" smtClean="0">
                <a:solidFill>
                  <a:srgbClr val="00B050"/>
                </a:solidFill>
              </a:rPr>
              <a:t>tik</a:t>
            </a:r>
            <a:r>
              <a:rPr lang="cs-CZ" altLang="de-DE" sz="2400" b="1" dirty="0" smtClean="0">
                <a:solidFill>
                  <a:srgbClr val="00B050"/>
                </a:solidFill>
              </a:rPr>
              <a:t>u</a:t>
            </a:r>
            <a:endParaRPr lang="de-DE" altLang="de-DE" sz="2400" b="1" dirty="0" smtClean="0">
              <a:solidFill>
                <a:srgbClr val="00B050"/>
              </a:solidFill>
            </a:endParaRPr>
          </a:p>
        </p:txBody>
      </p:sp>
      <p:grpSp>
        <p:nvGrpSpPr>
          <p:cNvPr id="99353" name="Group 25"/>
          <p:cNvGrpSpPr>
            <a:grpSpLocks/>
          </p:cNvGrpSpPr>
          <p:nvPr/>
        </p:nvGrpSpPr>
        <p:grpSpPr bwMode="auto">
          <a:xfrm>
            <a:off x="7333962" y="101880"/>
            <a:ext cx="1816100" cy="1319213"/>
            <a:chOff x="4512" y="96"/>
            <a:chExt cx="1144" cy="831"/>
          </a:xfrm>
        </p:grpSpPr>
        <p:pic>
          <p:nvPicPr>
            <p:cNvPr id="9935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935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uppieren 34"/>
          <p:cNvGrpSpPr/>
          <p:nvPr/>
        </p:nvGrpSpPr>
        <p:grpSpPr>
          <a:xfrm>
            <a:off x="4069571" y="1896575"/>
            <a:ext cx="5192302" cy="5538386"/>
            <a:chOff x="4147228" y="2060848"/>
            <a:chExt cx="5192302" cy="5187944"/>
          </a:xfrm>
        </p:grpSpPr>
        <p:sp>
          <p:nvSpPr>
            <p:cNvPr id="36" name="Freeform 19"/>
            <p:cNvSpPr>
              <a:spLocks/>
            </p:cNvSpPr>
            <p:nvPr/>
          </p:nvSpPr>
          <p:spPr bwMode="auto">
            <a:xfrm rot="13427076">
              <a:off x="4921352" y="4096262"/>
              <a:ext cx="3262175" cy="315253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4147228" y="2060848"/>
              <a:ext cx="5192302" cy="3823321"/>
              <a:chOff x="4147228" y="2060848"/>
              <a:chExt cx="5192302" cy="3823321"/>
            </a:xfrm>
          </p:grpSpPr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>
                <a:off x="4972143" y="2060848"/>
                <a:ext cx="3924583" cy="3418906"/>
                <a:chOff x="691" y="1889"/>
                <a:chExt cx="2686" cy="2949"/>
              </a:xfrm>
            </p:grpSpPr>
            <p:sp>
              <p:nvSpPr>
                <p:cNvPr id="57" name="Freeform 14"/>
                <p:cNvSpPr>
                  <a:spLocks/>
                </p:cNvSpPr>
                <p:nvPr/>
              </p:nvSpPr>
              <p:spPr bwMode="auto">
                <a:xfrm rot="241756">
                  <a:off x="691" y="1889"/>
                  <a:ext cx="1155" cy="162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15"/>
                <p:cNvSpPr>
                  <a:spLocks/>
                </p:cNvSpPr>
                <p:nvPr/>
              </p:nvSpPr>
              <p:spPr bwMode="auto">
                <a:xfrm rot="13427076">
                  <a:off x="939" y="2440"/>
                  <a:ext cx="2052" cy="2398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16"/>
                <p:cNvSpPr>
                  <a:spLocks/>
                </p:cNvSpPr>
                <p:nvPr/>
              </p:nvSpPr>
              <p:spPr bwMode="auto">
                <a:xfrm rot="16643892">
                  <a:off x="1827" y="1676"/>
                  <a:ext cx="1328" cy="177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 rot="8662385">
                <a:off x="4147228" y="4080266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 rot="8662385">
                <a:off x="8084009" y="4122468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" name="Gruppieren 40"/>
              <p:cNvGrpSpPr/>
              <p:nvPr/>
            </p:nvGrpSpPr>
            <p:grpSpPr>
              <a:xfrm>
                <a:off x="4845178" y="4066021"/>
                <a:ext cx="3884485" cy="1539257"/>
                <a:chOff x="2140299" y="2256288"/>
                <a:chExt cx="6402384" cy="2883090"/>
              </a:xfrm>
            </p:grpSpPr>
            <p:pic>
              <p:nvPicPr>
                <p:cNvPr id="42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050" y="4201558"/>
                  <a:ext cx="2304891" cy="937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6661" y="2552933"/>
                  <a:ext cx="3463884" cy="20236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0116" y="4011884"/>
                  <a:ext cx="982389" cy="1108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1769" y="3669178"/>
                  <a:ext cx="1540959" cy="1449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3193" y="3975982"/>
                  <a:ext cx="1351068" cy="1138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299" y="2344045"/>
                  <a:ext cx="1431826" cy="1547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10" descr="Team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8564" y="2344045"/>
                  <a:ext cx="1093514" cy="1035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2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505" y="3596632"/>
                  <a:ext cx="1122032" cy="151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8" descr="Betreuu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30" b="8614"/>
                <a:stretch>
                  <a:fillRect/>
                </a:stretch>
              </p:blipFill>
              <p:spPr bwMode="auto">
                <a:xfrm>
                  <a:off x="7391400" y="2256288"/>
                  <a:ext cx="1151283" cy="1629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4" descr="s-Krankenschwester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9306" y="3676073"/>
                  <a:ext cx="1443377" cy="14329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5189" y="2344045"/>
                  <a:ext cx="796672" cy="8660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44" descr="500_Euro_bezahlen_10617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276" y="2423834"/>
                  <a:ext cx="691904" cy="419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4398" y="2344044"/>
                  <a:ext cx="1156142" cy="1542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630" y="3886050"/>
                  <a:ext cx="1699487" cy="1227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6" name="Picture 4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305" y="2321080"/>
                  <a:ext cx="1432479" cy="1348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7364889" y="5907761"/>
            <a:ext cx="1690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Zde je třeba počítat s tímto chováním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! 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6806730" y="2132856"/>
            <a:ext cx="14398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Tady platí toto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!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487190" y="5891939"/>
            <a:ext cx="2118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Na tyto struktury se zde mohu spolehnout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!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 rot="843863">
            <a:off x="4293840" y="388929"/>
            <a:ext cx="27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Výpůjčka z ekonomie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60" name="Pfeil nach rechts 59"/>
          <p:cNvSpPr/>
          <p:nvPr/>
        </p:nvSpPr>
        <p:spPr>
          <a:xfrm>
            <a:off x="2487216" y="5315817"/>
            <a:ext cx="644624" cy="40095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182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247857" y="101880"/>
            <a:ext cx="43961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FF0000"/>
                </a:solidFill>
              </a:rPr>
              <a:t>Compliance – Management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b="1" dirty="0" err="1" smtClean="0">
                <a:solidFill>
                  <a:srgbClr val="FF0000"/>
                </a:solidFill>
              </a:rPr>
              <a:t>Mor</a:t>
            </a:r>
            <a:r>
              <a:rPr lang="cs-CZ" sz="2400" b="1" dirty="0" smtClean="0">
                <a:solidFill>
                  <a:srgbClr val="FF0000"/>
                </a:solidFill>
              </a:rPr>
              <a:t>á</a:t>
            </a:r>
            <a:r>
              <a:rPr lang="de-DE" sz="2400" b="1" dirty="0" smtClean="0">
                <a:solidFill>
                  <a:srgbClr val="FF0000"/>
                </a:solidFill>
              </a:rPr>
              <a:t>l</a:t>
            </a:r>
            <a:r>
              <a:rPr lang="cs-CZ" sz="2400" b="1" dirty="0" err="1" smtClean="0">
                <a:solidFill>
                  <a:srgbClr val="FF0000"/>
                </a:solidFill>
              </a:rPr>
              <a:t>ka</a:t>
            </a:r>
            <a:r>
              <a:rPr lang="de-DE" sz="2400" b="1" dirty="0" smtClean="0">
                <a:solidFill>
                  <a:srgbClr val="FF0000"/>
                </a:solidFill>
              </a:rPr>
              <a:t>/ </a:t>
            </a:r>
            <a:r>
              <a:rPr lang="de-DE" sz="2400" b="1" dirty="0" err="1" smtClean="0">
                <a:solidFill>
                  <a:srgbClr val="FF0000"/>
                </a:solidFill>
              </a:rPr>
              <a:t>Etik</a:t>
            </a:r>
            <a:r>
              <a:rPr lang="cs-CZ" sz="2400" b="1" dirty="0" smtClean="0">
                <a:solidFill>
                  <a:srgbClr val="FF0000"/>
                </a:solidFill>
              </a:rPr>
              <a:t>a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rgbClr val="FF0000"/>
                </a:solidFill>
              </a:rPr>
              <a:t>V pomáhajících profesích a organizacích</a:t>
            </a:r>
            <a:endParaRPr lang="de-DE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de-DE" sz="2400" dirty="0" smtClean="0"/>
              <a:t>Spolehlivě určuje</a:t>
            </a:r>
            <a:r>
              <a:rPr lang="de-DE" altLang="de-DE" sz="2400" dirty="0" smtClean="0"/>
              <a:t>: </a:t>
            </a:r>
            <a:br>
              <a:rPr lang="de-DE" altLang="de-DE" sz="2400" dirty="0" smtClean="0"/>
            </a:br>
            <a:r>
              <a:rPr lang="de-DE" altLang="de-DE" sz="2400" dirty="0" smtClean="0"/>
              <a:t>„</a:t>
            </a:r>
            <a:r>
              <a:rPr lang="cs-CZ" altLang="de-DE" sz="2400" dirty="0" smtClean="0"/>
              <a:t>Toto zde platí jako dobré a správné, toto jako nedobré a nesprávné</a:t>
            </a:r>
            <a:r>
              <a:rPr lang="de-DE" altLang="de-DE" sz="2400" dirty="0" smtClean="0"/>
              <a:t>!“</a:t>
            </a:r>
            <a:br>
              <a:rPr lang="de-DE" altLang="de-DE" sz="2400" dirty="0" smtClean="0"/>
            </a:br>
            <a:r>
              <a:rPr lang="cs-CZ" altLang="de-DE" sz="2400" dirty="0" smtClean="0"/>
              <a:t>A</a:t>
            </a:r>
            <a:r>
              <a:rPr lang="de-DE" altLang="de-DE" sz="2400" dirty="0" smtClean="0"/>
              <a:t>:</a:t>
            </a:r>
            <a:br>
              <a:rPr lang="de-DE" altLang="de-DE" sz="2400" dirty="0" smtClean="0"/>
            </a:br>
            <a:r>
              <a:rPr lang="de-DE" altLang="de-DE" sz="2400" dirty="0" smtClean="0"/>
              <a:t>„</a:t>
            </a:r>
            <a:r>
              <a:rPr lang="cs-CZ" altLang="de-DE" sz="2400" dirty="0" smtClean="0"/>
              <a:t>To zde platí jako sociální</a:t>
            </a:r>
            <a:r>
              <a:rPr lang="de-DE" altLang="de-DE" sz="2400" dirty="0" smtClean="0"/>
              <a:t>!“</a:t>
            </a:r>
          </a:p>
          <a:p>
            <a:pPr>
              <a:spcBef>
                <a:spcPct val="50000"/>
              </a:spcBef>
            </a:pPr>
            <a:r>
              <a:rPr lang="cs-CZ" altLang="de-DE" sz="2400" dirty="0" smtClean="0"/>
              <a:t>Je mnoho různých morálek</a:t>
            </a:r>
            <a:r>
              <a:rPr lang="de-DE" altLang="de-DE" sz="2400" dirty="0" smtClean="0"/>
              <a:t>. </a:t>
            </a:r>
            <a:br>
              <a:rPr lang="de-DE" altLang="de-DE" sz="2400" dirty="0" smtClean="0"/>
            </a:br>
            <a:r>
              <a:rPr lang="cs-CZ" altLang="de-DE" sz="2400" dirty="0" smtClean="0">
                <a:solidFill>
                  <a:srgbClr val="FF0000"/>
                </a:solidFill>
              </a:rPr>
              <a:t>Morálka, která zpracovává rizika</a:t>
            </a:r>
            <a:r>
              <a:rPr lang="de-DE" altLang="de-DE" sz="2400" dirty="0" smtClean="0">
                <a:solidFill>
                  <a:srgbClr val="FF0000"/>
                </a:solidFill>
              </a:rPr>
              <a:t>, </a:t>
            </a:r>
            <a:r>
              <a:rPr lang="cs-CZ" altLang="de-DE" sz="2400" dirty="0" smtClean="0">
                <a:solidFill>
                  <a:srgbClr val="FF0000"/>
                </a:solidFill>
              </a:rPr>
              <a:t>vyžaduje</a:t>
            </a:r>
            <a:r>
              <a:rPr lang="de-DE" altLang="de-DE" sz="2400" dirty="0" smtClean="0">
                <a:solidFill>
                  <a:srgbClr val="FF0000"/>
                </a:solidFill>
              </a:rPr>
              <a:t> </a:t>
            </a:r>
            <a:br>
              <a:rPr lang="de-DE" altLang="de-DE" sz="2400" dirty="0" smtClean="0">
                <a:solidFill>
                  <a:srgbClr val="FF0000"/>
                </a:solidFill>
              </a:rPr>
            </a:br>
            <a:r>
              <a:rPr lang="cs-CZ" altLang="de-DE" sz="2400" dirty="0" smtClean="0">
                <a:solidFill>
                  <a:srgbClr val="FF0000"/>
                </a:solidFill>
              </a:rPr>
              <a:t>kritéria dobrého a správného</a:t>
            </a:r>
            <a:r>
              <a:rPr lang="de-DE" altLang="de-DE" sz="2400" dirty="0" smtClean="0">
                <a:solidFill>
                  <a:srgbClr val="FF0000"/>
                </a:solidFill>
              </a:rPr>
              <a:t>, </a:t>
            </a:r>
            <a:r>
              <a:rPr lang="cs-CZ" altLang="de-DE" sz="2400" dirty="0" smtClean="0">
                <a:solidFill>
                  <a:srgbClr val="FF0000"/>
                </a:solidFill>
              </a:rPr>
              <a:t>vyžaduje program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  <p:grpSp>
        <p:nvGrpSpPr>
          <p:cNvPr id="99353" name="Group 25"/>
          <p:cNvGrpSpPr>
            <a:grpSpLocks/>
          </p:cNvGrpSpPr>
          <p:nvPr/>
        </p:nvGrpSpPr>
        <p:grpSpPr bwMode="auto">
          <a:xfrm>
            <a:off x="7333962" y="101880"/>
            <a:ext cx="1816100" cy="1319213"/>
            <a:chOff x="4512" y="96"/>
            <a:chExt cx="1144" cy="831"/>
          </a:xfrm>
        </p:grpSpPr>
        <p:pic>
          <p:nvPicPr>
            <p:cNvPr id="9935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935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6188741" y="2159210"/>
            <a:ext cx="1439863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de-DE" sz="1200" b="1" dirty="0" smtClean="0">
                <a:solidFill>
                  <a:srgbClr val="FF0000"/>
                </a:solidFill>
              </a:rPr>
              <a:t>Tyto </a:t>
            </a:r>
            <a:r>
              <a:rPr lang="de-DE" altLang="de-DE" sz="1200" b="1" dirty="0">
                <a:solidFill>
                  <a:srgbClr val="FF0000"/>
                </a:solidFill>
              </a:rPr>
              <a:t/>
            </a:r>
            <a:br>
              <a:rPr lang="de-DE" altLang="de-DE" sz="1200" b="1" dirty="0">
                <a:solidFill>
                  <a:srgbClr val="FF0000"/>
                </a:solidFill>
              </a:rPr>
            </a:br>
            <a:r>
              <a:rPr lang="cs-CZ" altLang="de-DE" sz="1200" b="1" dirty="0" smtClean="0">
                <a:solidFill>
                  <a:srgbClr val="FF0000"/>
                </a:solidFill>
              </a:rPr>
              <a:t>HODNOTY</a:t>
            </a:r>
            <a:endParaRPr lang="de-DE" altLang="de-DE" sz="1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de-DE" altLang="de-DE" sz="1200" b="1" dirty="0">
                <a:solidFill>
                  <a:srgbClr val="FF0000"/>
                </a:solidFill>
              </a:rPr>
              <a:t> </a:t>
            </a:r>
            <a:r>
              <a:rPr lang="cs-CZ" altLang="de-DE" sz="1200" b="1" dirty="0" smtClean="0">
                <a:solidFill>
                  <a:srgbClr val="FF0000"/>
                </a:solidFill>
              </a:rPr>
              <a:t>zde platí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!</a:t>
            </a:r>
            <a:endParaRPr lang="de-DE" altLang="de-DE" sz="1200" b="1" dirty="0">
              <a:solidFill>
                <a:srgbClr val="FF0000"/>
              </a:solidFill>
            </a:endParaRPr>
          </a:p>
        </p:txBody>
      </p:sp>
      <p:grpSp>
        <p:nvGrpSpPr>
          <p:cNvPr id="61" name="Gruppieren 60"/>
          <p:cNvGrpSpPr/>
          <p:nvPr/>
        </p:nvGrpSpPr>
        <p:grpSpPr>
          <a:xfrm>
            <a:off x="4315077" y="2525147"/>
            <a:ext cx="5192302" cy="5538386"/>
            <a:chOff x="4147228" y="2060848"/>
            <a:chExt cx="5192302" cy="5187944"/>
          </a:xfrm>
        </p:grpSpPr>
        <p:sp>
          <p:nvSpPr>
            <p:cNvPr id="62" name="Freeform 19"/>
            <p:cNvSpPr>
              <a:spLocks/>
            </p:cNvSpPr>
            <p:nvPr/>
          </p:nvSpPr>
          <p:spPr bwMode="auto">
            <a:xfrm rot="13427076">
              <a:off x="4921352" y="4096262"/>
              <a:ext cx="3262175" cy="315253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65" name="Gruppieren 64"/>
            <p:cNvGrpSpPr/>
            <p:nvPr/>
          </p:nvGrpSpPr>
          <p:grpSpPr>
            <a:xfrm>
              <a:off x="4147228" y="2060848"/>
              <a:ext cx="5192302" cy="3823321"/>
              <a:chOff x="4147228" y="2060848"/>
              <a:chExt cx="5192302" cy="3823321"/>
            </a:xfrm>
          </p:grpSpPr>
          <p:grpSp>
            <p:nvGrpSpPr>
              <p:cNvPr id="66" name="Group 13"/>
              <p:cNvGrpSpPr>
                <a:grpSpLocks/>
              </p:cNvGrpSpPr>
              <p:nvPr/>
            </p:nvGrpSpPr>
            <p:grpSpPr bwMode="auto">
              <a:xfrm>
                <a:off x="4972143" y="2060848"/>
                <a:ext cx="3924583" cy="3418906"/>
                <a:chOff x="691" y="1889"/>
                <a:chExt cx="2686" cy="2949"/>
              </a:xfrm>
            </p:grpSpPr>
            <p:sp>
              <p:nvSpPr>
                <p:cNvPr id="85" name="Freeform 14"/>
                <p:cNvSpPr>
                  <a:spLocks/>
                </p:cNvSpPr>
                <p:nvPr/>
              </p:nvSpPr>
              <p:spPr bwMode="auto">
                <a:xfrm rot="241756">
                  <a:off x="691" y="1889"/>
                  <a:ext cx="1155" cy="162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Freeform 15"/>
                <p:cNvSpPr>
                  <a:spLocks/>
                </p:cNvSpPr>
                <p:nvPr/>
              </p:nvSpPr>
              <p:spPr bwMode="auto">
                <a:xfrm rot="13427076">
                  <a:off x="939" y="2440"/>
                  <a:ext cx="2052" cy="2398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Freeform 16"/>
                <p:cNvSpPr>
                  <a:spLocks/>
                </p:cNvSpPr>
                <p:nvPr/>
              </p:nvSpPr>
              <p:spPr bwMode="auto">
                <a:xfrm rot="16643892">
                  <a:off x="1827" y="1676"/>
                  <a:ext cx="1328" cy="177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 rot="8662385">
                <a:off x="4147228" y="4080266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 rot="8662385">
                <a:off x="8084009" y="4122468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9" name="Gruppieren 68"/>
              <p:cNvGrpSpPr/>
              <p:nvPr/>
            </p:nvGrpSpPr>
            <p:grpSpPr>
              <a:xfrm>
                <a:off x="4845178" y="4066021"/>
                <a:ext cx="3884485" cy="1539257"/>
                <a:chOff x="2140299" y="2256288"/>
                <a:chExt cx="6402384" cy="2883090"/>
              </a:xfrm>
            </p:grpSpPr>
            <p:pic>
              <p:nvPicPr>
                <p:cNvPr id="70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050" y="4201558"/>
                  <a:ext cx="2304891" cy="937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6661" y="2552933"/>
                  <a:ext cx="3463884" cy="20236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0116" y="4011884"/>
                  <a:ext cx="982389" cy="1108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3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1769" y="3669178"/>
                  <a:ext cx="1540959" cy="1449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4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3193" y="3975982"/>
                  <a:ext cx="1351068" cy="1138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5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299" y="2344045"/>
                  <a:ext cx="1431826" cy="1547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6" name="Picture 10" descr="Team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8564" y="2344045"/>
                  <a:ext cx="1093514" cy="1035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2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505" y="3596632"/>
                  <a:ext cx="1122032" cy="151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8" descr="Betreuu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30" b="8614"/>
                <a:stretch>
                  <a:fillRect/>
                </a:stretch>
              </p:blipFill>
              <p:spPr bwMode="auto">
                <a:xfrm>
                  <a:off x="7391400" y="2256288"/>
                  <a:ext cx="1151283" cy="1629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34" descr="s-Krankenschwester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9306" y="3676073"/>
                  <a:ext cx="1443377" cy="14329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5189" y="2344045"/>
                  <a:ext cx="796672" cy="8660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" name="Picture 44" descr="500_Euro_bezahlen_10617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276" y="2423834"/>
                  <a:ext cx="691904" cy="419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4398" y="2344044"/>
                  <a:ext cx="1156142" cy="1542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Picture 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630" y="3886050"/>
                  <a:ext cx="1699487" cy="1227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4" name="Picture 4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305" y="2321080"/>
                  <a:ext cx="1432479" cy="1348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4389644" y="3834701"/>
            <a:ext cx="22320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de-DE" sz="1200" b="1" dirty="0" smtClean="0">
                <a:solidFill>
                  <a:srgbClr val="FF0000"/>
                </a:solidFill>
              </a:rPr>
              <a:t>Na tyto</a:t>
            </a:r>
            <a:r>
              <a:rPr lang="de-DE" altLang="de-DE" sz="1200" b="1" dirty="0">
                <a:solidFill>
                  <a:srgbClr val="FF0000"/>
                </a:solidFill>
              </a:rPr>
              <a:t/>
            </a:r>
            <a:br>
              <a:rPr lang="de-DE" altLang="de-DE" sz="1200" b="1" dirty="0">
                <a:solidFill>
                  <a:srgbClr val="FF0000"/>
                </a:solidFill>
              </a:rPr>
            </a:br>
            <a:r>
              <a:rPr lang="cs-CZ" altLang="de-DE" sz="1200" b="1" dirty="0" smtClean="0">
                <a:solidFill>
                  <a:srgbClr val="FF0000"/>
                </a:solidFill>
              </a:rPr>
              <a:t>PRAVIDLA a NORMY</a:t>
            </a:r>
            <a:endParaRPr lang="de-DE" altLang="de-DE" sz="1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de-DE" sz="1200" b="1" dirty="0" smtClean="0">
                <a:solidFill>
                  <a:srgbClr val="FF0000"/>
                </a:solidFill>
              </a:rPr>
              <a:t>Se zde mohu spolehnout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!</a:t>
            </a:r>
            <a:endParaRPr lang="de-DE" altLang="de-DE" sz="1200" b="1" dirty="0">
              <a:solidFill>
                <a:srgbClr val="FF0000"/>
              </a:solidFill>
            </a:endParaRPr>
          </a:p>
        </p:txBody>
      </p:sp>
      <p:sp>
        <p:nvSpPr>
          <p:cNvPr id="89" name="Text Box 19"/>
          <p:cNvSpPr txBox="1">
            <a:spLocks noChangeArrowheads="1"/>
          </p:cNvSpPr>
          <p:nvPr/>
        </p:nvSpPr>
        <p:spPr bwMode="auto">
          <a:xfrm>
            <a:off x="6869545" y="3850773"/>
            <a:ext cx="23034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de-DE" sz="1200" b="1" dirty="0" smtClean="0">
                <a:solidFill>
                  <a:srgbClr val="FF0000"/>
                </a:solidFill>
              </a:rPr>
              <a:t>Zde mohu počítat </a:t>
            </a:r>
          </a:p>
          <a:p>
            <a:pPr algn="ctr">
              <a:spcBef>
                <a:spcPct val="50000"/>
              </a:spcBef>
            </a:pPr>
            <a:r>
              <a:rPr lang="cs-CZ" altLang="de-DE" sz="1200" b="1" dirty="0" smtClean="0">
                <a:solidFill>
                  <a:srgbClr val="FF0000"/>
                </a:solidFill>
              </a:rPr>
              <a:t>S těmito </a:t>
            </a:r>
            <a:r>
              <a:rPr lang="de-DE" altLang="de-DE" sz="1200" b="1" dirty="0">
                <a:solidFill>
                  <a:srgbClr val="FF0000"/>
                </a:solidFill>
              </a:rPr>
              <a:t/>
            </a:r>
            <a:br>
              <a:rPr lang="de-DE" altLang="de-DE" sz="1200" b="1" dirty="0">
                <a:solidFill>
                  <a:srgbClr val="FF0000"/>
                </a:solidFill>
              </a:rPr>
            </a:br>
            <a:r>
              <a:rPr lang="cs-CZ" altLang="de-DE" sz="1200" b="1" dirty="0" smtClean="0">
                <a:solidFill>
                  <a:srgbClr val="FF0000"/>
                </a:solidFill>
              </a:rPr>
              <a:t>POSTOJI/CTNOSTMI</a:t>
            </a:r>
            <a:r>
              <a:rPr lang="de-DE" altLang="de-DE" sz="1200" b="1" dirty="0" smtClean="0">
                <a:solidFill>
                  <a:srgbClr val="FF0000"/>
                </a:solidFill>
              </a:rPr>
              <a:t>! </a:t>
            </a:r>
            <a:endParaRPr lang="de-DE" alt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35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239713" y="184375"/>
            <a:ext cx="440714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 err="1" smtClean="0">
                <a:solidFill>
                  <a:srgbClr val="00B050"/>
                </a:solidFill>
              </a:rPr>
              <a:t>Politi</a:t>
            </a:r>
            <a:r>
              <a:rPr lang="cs-CZ" sz="2400" b="1" dirty="0" err="1" smtClean="0">
                <a:solidFill>
                  <a:srgbClr val="00B050"/>
                </a:solidFill>
              </a:rPr>
              <a:t>cké</a:t>
            </a: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smtClean="0">
                <a:solidFill>
                  <a:srgbClr val="00B050"/>
                </a:solidFill>
              </a:rPr>
              <a:t>organizace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cs-CZ" sz="2400" dirty="0" smtClean="0"/>
              <a:t>např. mají základní</a:t>
            </a:r>
            <a:r>
              <a:rPr lang="de-DE" sz="2400" dirty="0" smtClean="0"/>
              <a:t> </a:t>
            </a:r>
            <a:r>
              <a:rPr lang="cs-CZ" sz="2400" dirty="0" smtClean="0"/>
              <a:t>systémově imanentní program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altLang="de-DE" sz="2400" dirty="0">
                <a:solidFill>
                  <a:srgbClr val="00B050"/>
                </a:solidFill>
              </a:rPr>
              <a:t/>
            </a:r>
            <a:br>
              <a:rPr lang="de-DE" altLang="de-DE" sz="2400" dirty="0">
                <a:solidFill>
                  <a:srgbClr val="00B050"/>
                </a:solidFill>
              </a:rPr>
            </a:br>
            <a:r>
              <a:rPr lang="cs-CZ" altLang="de-DE" sz="2400" dirty="0" smtClean="0"/>
              <a:t>Aby získaly moc</a:t>
            </a:r>
            <a:r>
              <a:rPr lang="de-DE" altLang="de-DE" sz="2400" dirty="0" smtClean="0"/>
              <a:t>, </a:t>
            </a:r>
            <a:r>
              <a:rPr lang="cs-CZ" altLang="de-DE" sz="2400" dirty="0" smtClean="0"/>
              <a:t>dávají strany </a:t>
            </a:r>
            <a:r>
              <a:rPr lang="de-DE" altLang="de-DE" sz="2400" dirty="0" err="1" smtClean="0">
                <a:solidFill>
                  <a:srgbClr val="00B050"/>
                </a:solidFill>
              </a:rPr>
              <a:t>strategi</a:t>
            </a:r>
            <a:r>
              <a:rPr lang="cs-CZ" altLang="de-DE" sz="2400" dirty="0" err="1" smtClean="0">
                <a:solidFill>
                  <a:srgbClr val="00B050"/>
                </a:solidFill>
              </a:rPr>
              <a:t>ckou</a:t>
            </a:r>
            <a:r>
              <a:rPr lang="de-DE" altLang="de-DE" sz="2400" dirty="0" smtClean="0">
                <a:solidFill>
                  <a:srgbClr val="00B050"/>
                </a:solidFill>
              </a:rPr>
              <a:t> </a:t>
            </a:r>
            <a:r>
              <a:rPr lang="cs-CZ" altLang="de-DE" sz="2400" dirty="0" smtClean="0">
                <a:solidFill>
                  <a:srgbClr val="00B050"/>
                </a:solidFill>
              </a:rPr>
              <a:t>odpověď</a:t>
            </a:r>
            <a:r>
              <a:rPr lang="de-DE" altLang="de-DE" sz="2400" dirty="0" smtClean="0">
                <a:solidFill>
                  <a:srgbClr val="00B050"/>
                </a:solidFill>
              </a:rPr>
              <a:t> </a:t>
            </a:r>
            <a:r>
              <a:rPr lang="cs-CZ" altLang="de-DE" sz="2400" dirty="0" smtClean="0"/>
              <a:t>na otázku:</a:t>
            </a:r>
            <a:endParaRPr lang="de-DE" altLang="de-DE" sz="2400" dirty="0" smtClean="0"/>
          </a:p>
          <a:p>
            <a:pPr>
              <a:spcBef>
                <a:spcPct val="50000"/>
              </a:spcBef>
            </a:pPr>
            <a:r>
              <a:rPr lang="de-DE" altLang="de-DE" sz="2400" dirty="0" smtClean="0"/>
              <a:t>„</a:t>
            </a:r>
            <a:r>
              <a:rPr lang="cs-CZ" altLang="de-DE" sz="2400" dirty="0" smtClean="0"/>
              <a:t>Co zde bude platit za dobré a správné, za zlé a nesprávné</a:t>
            </a:r>
            <a:r>
              <a:rPr lang="de-DE" altLang="de-DE" sz="2400" dirty="0" smtClean="0"/>
              <a:t>?“ </a:t>
            </a:r>
            <a:r>
              <a:rPr lang="cs-CZ" altLang="de-DE" sz="2400" dirty="0" smtClean="0"/>
              <a:t>Nebo</a:t>
            </a:r>
            <a:r>
              <a:rPr lang="de-DE" altLang="de-DE" sz="2400" dirty="0" smtClean="0"/>
              <a:t>: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400" dirty="0" smtClean="0"/>
              <a:t>„</a:t>
            </a:r>
            <a:r>
              <a:rPr lang="cs-CZ" altLang="de-DE" sz="2400" dirty="0" smtClean="0"/>
              <a:t>Co zde bude platit za sociální</a:t>
            </a:r>
            <a:r>
              <a:rPr lang="de-DE" altLang="de-DE" sz="2400" dirty="0" smtClean="0"/>
              <a:t>?“</a:t>
            </a:r>
            <a:br>
              <a:rPr lang="de-DE" altLang="de-DE" sz="2400" dirty="0" smtClean="0"/>
            </a:br>
            <a:endParaRPr lang="cs-CZ" altLang="de-DE" sz="2400" dirty="0" smtClean="0"/>
          </a:p>
          <a:p>
            <a:pPr>
              <a:spcBef>
                <a:spcPct val="50000"/>
              </a:spcBef>
            </a:pPr>
            <a:r>
              <a:rPr lang="de-DE" altLang="de-DE" sz="2400" dirty="0" smtClean="0"/>
              <a:t>„</a:t>
            </a:r>
            <a:r>
              <a:rPr lang="cs-CZ" altLang="de-DE" sz="2400" dirty="0" smtClean="0"/>
              <a:t>Co největší štěstí pro co největší počet</a:t>
            </a:r>
            <a:r>
              <a:rPr lang="de-DE" altLang="de-DE" sz="2400" dirty="0" smtClean="0"/>
              <a:t>…“</a:t>
            </a:r>
          </a:p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rgbClr val="00B050"/>
                </a:solidFill>
              </a:rPr>
              <a:t/>
            </a:r>
            <a:br>
              <a:rPr lang="de-DE" sz="2400" dirty="0" smtClean="0">
                <a:solidFill>
                  <a:srgbClr val="00B050"/>
                </a:solidFill>
              </a:rPr>
            </a:br>
            <a:r>
              <a:rPr lang="de-DE" sz="2400" dirty="0" err="1" smtClean="0">
                <a:solidFill>
                  <a:srgbClr val="00B050"/>
                </a:solidFill>
              </a:rPr>
              <a:t>Utilitari</a:t>
            </a:r>
            <a:r>
              <a:rPr lang="cs-CZ" sz="2400" dirty="0" smtClean="0">
                <a:solidFill>
                  <a:srgbClr val="00B050"/>
                </a:solidFill>
              </a:rPr>
              <a:t>z</a:t>
            </a:r>
            <a:r>
              <a:rPr lang="de-DE" sz="2400" dirty="0" err="1" smtClean="0">
                <a:solidFill>
                  <a:srgbClr val="00B050"/>
                </a:solidFill>
              </a:rPr>
              <a:t>mus</a:t>
            </a:r>
            <a:r>
              <a:rPr lang="de-DE" sz="2400" dirty="0">
                <a:solidFill>
                  <a:srgbClr val="00B050"/>
                </a:solidFill>
              </a:rPr>
              <a:t>*</a:t>
            </a:r>
            <a:endParaRPr lang="de-DE" altLang="de-DE" sz="2400" dirty="0"/>
          </a:p>
        </p:txBody>
      </p:sp>
      <p:grpSp>
        <p:nvGrpSpPr>
          <p:cNvPr id="99353" name="Group 25"/>
          <p:cNvGrpSpPr>
            <a:grpSpLocks/>
          </p:cNvGrpSpPr>
          <p:nvPr/>
        </p:nvGrpSpPr>
        <p:grpSpPr bwMode="auto">
          <a:xfrm>
            <a:off x="7333962" y="101880"/>
            <a:ext cx="1816100" cy="1319213"/>
            <a:chOff x="4512" y="96"/>
            <a:chExt cx="1144" cy="831"/>
          </a:xfrm>
        </p:grpSpPr>
        <p:pic>
          <p:nvPicPr>
            <p:cNvPr id="9935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96"/>
              <a:ext cx="1144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4512" y="624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935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720"/>
              <a:ext cx="891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uppieren 34"/>
          <p:cNvGrpSpPr/>
          <p:nvPr/>
        </p:nvGrpSpPr>
        <p:grpSpPr>
          <a:xfrm>
            <a:off x="4069571" y="1896575"/>
            <a:ext cx="5192302" cy="5538386"/>
            <a:chOff x="4147228" y="2060848"/>
            <a:chExt cx="5192302" cy="5187944"/>
          </a:xfrm>
        </p:grpSpPr>
        <p:sp>
          <p:nvSpPr>
            <p:cNvPr id="36" name="Freeform 19"/>
            <p:cNvSpPr>
              <a:spLocks/>
            </p:cNvSpPr>
            <p:nvPr/>
          </p:nvSpPr>
          <p:spPr bwMode="auto">
            <a:xfrm rot="13427076">
              <a:off x="4921352" y="4096262"/>
              <a:ext cx="3262175" cy="3152530"/>
            </a:xfrm>
            <a:custGeom>
              <a:avLst/>
              <a:gdLst>
                <a:gd name="T0" fmla="*/ 97 w 966"/>
                <a:gd name="T1" fmla="*/ 945 h 1044"/>
                <a:gd name="T2" fmla="*/ 868 w 966"/>
                <a:gd name="T3" fmla="*/ 128 h 1044"/>
                <a:gd name="T4" fmla="*/ 7 w 966"/>
                <a:gd name="T5" fmla="*/ 1036 h 1044"/>
                <a:gd name="T6" fmla="*/ 823 w 966"/>
                <a:gd name="T7" fmla="*/ 174 h 1044"/>
                <a:gd name="T8" fmla="*/ 7 w 966"/>
                <a:gd name="T9" fmla="*/ 945 h 1044"/>
                <a:gd name="T10" fmla="*/ 823 w 966"/>
                <a:gd name="T11" fmla="*/ 128 h 1044"/>
                <a:gd name="T12" fmla="*/ 868 w 966"/>
                <a:gd name="T13" fmla="*/ 17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6" h="1044">
                  <a:moveTo>
                    <a:pt x="97" y="945"/>
                  </a:moveTo>
                  <a:cubicBezTo>
                    <a:pt x="490" y="529"/>
                    <a:pt x="883" y="113"/>
                    <a:pt x="868" y="128"/>
                  </a:cubicBezTo>
                  <a:cubicBezTo>
                    <a:pt x="853" y="143"/>
                    <a:pt x="14" y="1028"/>
                    <a:pt x="7" y="1036"/>
                  </a:cubicBezTo>
                  <a:cubicBezTo>
                    <a:pt x="0" y="1044"/>
                    <a:pt x="823" y="189"/>
                    <a:pt x="823" y="174"/>
                  </a:cubicBezTo>
                  <a:cubicBezTo>
                    <a:pt x="823" y="159"/>
                    <a:pt x="7" y="953"/>
                    <a:pt x="7" y="945"/>
                  </a:cubicBezTo>
                  <a:cubicBezTo>
                    <a:pt x="7" y="937"/>
                    <a:pt x="680" y="256"/>
                    <a:pt x="823" y="128"/>
                  </a:cubicBezTo>
                  <a:cubicBezTo>
                    <a:pt x="966" y="0"/>
                    <a:pt x="917" y="87"/>
                    <a:pt x="868" y="174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grpSp>
          <p:nvGrpSpPr>
            <p:cNvPr id="37" name="Gruppieren 36"/>
            <p:cNvGrpSpPr/>
            <p:nvPr/>
          </p:nvGrpSpPr>
          <p:grpSpPr>
            <a:xfrm>
              <a:off x="4147228" y="2060848"/>
              <a:ext cx="5192302" cy="3823321"/>
              <a:chOff x="4147228" y="2060848"/>
              <a:chExt cx="5192302" cy="3823321"/>
            </a:xfrm>
          </p:grpSpPr>
          <p:grpSp>
            <p:nvGrpSpPr>
              <p:cNvPr id="38" name="Group 13"/>
              <p:cNvGrpSpPr>
                <a:grpSpLocks/>
              </p:cNvGrpSpPr>
              <p:nvPr/>
            </p:nvGrpSpPr>
            <p:grpSpPr bwMode="auto">
              <a:xfrm>
                <a:off x="4972143" y="2060848"/>
                <a:ext cx="3924583" cy="3418906"/>
                <a:chOff x="691" y="1889"/>
                <a:chExt cx="2686" cy="2949"/>
              </a:xfrm>
            </p:grpSpPr>
            <p:sp>
              <p:nvSpPr>
                <p:cNvPr id="57" name="Freeform 14"/>
                <p:cNvSpPr>
                  <a:spLocks/>
                </p:cNvSpPr>
                <p:nvPr/>
              </p:nvSpPr>
              <p:spPr bwMode="auto">
                <a:xfrm rot="241756">
                  <a:off x="691" y="1889"/>
                  <a:ext cx="1155" cy="162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Freeform 15"/>
                <p:cNvSpPr>
                  <a:spLocks/>
                </p:cNvSpPr>
                <p:nvPr/>
              </p:nvSpPr>
              <p:spPr bwMode="auto">
                <a:xfrm rot="13427076">
                  <a:off x="939" y="2440"/>
                  <a:ext cx="2052" cy="2398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" name="Freeform 16"/>
                <p:cNvSpPr>
                  <a:spLocks/>
                </p:cNvSpPr>
                <p:nvPr/>
              </p:nvSpPr>
              <p:spPr bwMode="auto">
                <a:xfrm rot="16643892">
                  <a:off x="1827" y="1676"/>
                  <a:ext cx="1328" cy="1772"/>
                </a:xfrm>
                <a:custGeom>
                  <a:avLst/>
                  <a:gdLst>
                    <a:gd name="T0" fmla="*/ 97 w 966"/>
                    <a:gd name="T1" fmla="*/ 945 h 1044"/>
                    <a:gd name="T2" fmla="*/ 868 w 966"/>
                    <a:gd name="T3" fmla="*/ 128 h 1044"/>
                    <a:gd name="T4" fmla="*/ 7 w 966"/>
                    <a:gd name="T5" fmla="*/ 1036 h 1044"/>
                    <a:gd name="T6" fmla="*/ 823 w 966"/>
                    <a:gd name="T7" fmla="*/ 174 h 1044"/>
                    <a:gd name="T8" fmla="*/ 7 w 966"/>
                    <a:gd name="T9" fmla="*/ 945 h 1044"/>
                    <a:gd name="T10" fmla="*/ 823 w 966"/>
                    <a:gd name="T11" fmla="*/ 128 h 1044"/>
                    <a:gd name="T12" fmla="*/ 868 w 966"/>
                    <a:gd name="T13" fmla="*/ 174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6" h="1044">
                      <a:moveTo>
                        <a:pt x="97" y="945"/>
                      </a:moveTo>
                      <a:cubicBezTo>
                        <a:pt x="490" y="529"/>
                        <a:pt x="883" y="113"/>
                        <a:pt x="868" y="128"/>
                      </a:cubicBezTo>
                      <a:cubicBezTo>
                        <a:pt x="853" y="143"/>
                        <a:pt x="14" y="1028"/>
                        <a:pt x="7" y="1036"/>
                      </a:cubicBezTo>
                      <a:cubicBezTo>
                        <a:pt x="0" y="1044"/>
                        <a:pt x="823" y="189"/>
                        <a:pt x="823" y="174"/>
                      </a:cubicBezTo>
                      <a:cubicBezTo>
                        <a:pt x="823" y="159"/>
                        <a:pt x="7" y="953"/>
                        <a:pt x="7" y="945"/>
                      </a:cubicBezTo>
                      <a:cubicBezTo>
                        <a:pt x="7" y="937"/>
                        <a:pt x="680" y="256"/>
                        <a:pt x="823" y="128"/>
                      </a:cubicBezTo>
                      <a:cubicBezTo>
                        <a:pt x="966" y="0"/>
                        <a:pt x="917" y="87"/>
                        <a:pt x="868" y="174"/>
                      </a:cubicBezTo>
                    </a:path>
                  </a:pathLst>
                </a:custGeom>
                <a:noFill/>
                <a:ln w="952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 rot="8662385">
                <a:off x="4147228" y="4080266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 rot="8662385">
                <a:off x="8084009" y="4122468"/>
                <a:ext cx="1255521" cy="1761701"/>
              </a:xfrm>
              <a:custGeom>
                <a:avLst/>
                <a:gdLst>
                  <a:gd name="T0" fmla="*/ 97 w 966"/>
                  <a:gd name="T1" fmla="*/ 945 h 1044"/>
                  <a:gd name="T2" fmla="*/ 868 w 966"/>
                  <a:gd name="T3" fmla="*/ 128 h 1044"/>
                  <a:gd name="T4" fmla="*/ 7 w 966"/>
                  <a:gd name="T5" fmla="*/ 1036 h 1044"/>
                  <a:gd name="T6" fmla="*/ 823 w 966"/>
                  <a:gd name="T7" fmla="*/ 174 h 1044"/>
                  <a:gd name="T8" fmla="*/ 7 w 966"/>
                  <a:gd name="T9" fmla="*/ 945 h 1044"/>
                  <a:gd name="T10" fmla="*/ 823 w 966"/>
                  <a:gd name="T11" fmla="*/ 128 h 1044"/>
                  <a:gd name="T12" fmla="*/ 868 w 966"/>
                  <a:gd name="T13" fmla="*/ 174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6" h="1044">
                    <a:moveTo>
                      <a:pt x="97" y="945"/>
                    </a:moveTo>
                    <a:cubicBezTo>
                      <a:pt x="490" y="529"/>
                      <a:pt x="883" y="113"/>
                      <a:pt x="868" y="128"/>
                    </a:cubicBezTo>
                    <a:cubicBezTo>
                      <a:pt x="853" y="143"/>
                      <a:pt x="14" y="1028"/>
                      <a:pt x="7" y="1036"/>
                    </a:cubicBezTo>
                    <a:cubicBezTo>
                      <a:pt x="0" y="1044"/>
                      <a:pt x="823" y="189"/>
                      <a:pt x="823" y="174"/>
                    </a:cubicBezTo>
                    <a:cubicBezTo>
                      <a:pt x="823" y="159"/>
                      <a:pt x="7" y="953"/>
                      <a:pt x="7" y="945"/>
                    </a:cubicBezTo>
                    <a:cubicBezTo>
                      <a:pt x="7" y="937"/>
                      <a:pt x="680" y="256"/>
                      <a:pt x="823" y="128"/>
                    </a:cubicBezTo>
                    <a:cubicBezTo>
                      <a:pt x="966" y="0"/>
                      <a:pt x="917" y="87"/>
                      <a:pt x="868" y="174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" name="Gruppieren 40"/>
              <p:cNvGrpSpPr/>
              <p:nvPr/>
            </p:nvGrpSpPr>
            <p:grpSpPr>
              <a:xfrm>
                <a:off x="4845178" y="4066021"/>
                <a:ext cx="3884485" cy="1539257"/>
                <a:chOff x="2140299" y="2256288"/>
                <a:chExt cx="6402384" cy="2883090"/>
              </a:xfrm>
            </p:grpSpPr>
            <p:pic>
              <p:nvPicPr>
                <p:cNvPr id="42" name="Picture 2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4050" y="4201558"/>
                  <a:ext cx="2304891" cy="9378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76661" y="2552933"/>
                  <a:ext cx="3463884" cy="20236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37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0116" y="4011884"/>
                  <a:ext cx="982389" cy="1108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5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81769" y="3669178"/>
                  <a:ext cx="1540959" cy="14491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3193" y="3975982"/>
                  <a:ext cx="1351068" cy="11380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0299" y="2344045"/>
                  <a:ext cx="1431826" cy="15470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10" descr="Team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78564" y="2344045"/>
                  <a:ext cx="1093514" cy="10357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24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2505" y="3596632"/>
                  <a:ext cx="1122032" cy="1512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0" name="Picture 8" descr="Betreuun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30" b="8614"/>
                <a:stretch>
                  <a:fillRect/>
                </a:stretch>
              </p:blipFill>
              <p:spPr bwMode="auto">
                <a:xfrm>
                  <a:off x="7391400" y="2256288"/>
                  <a:ext cx="1151283" cy="1629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4" descr="s-Krankenschwester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9306" y="3676073"/>
                  <a:ext cx="1443377" cy="14329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35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5189" y="2344045"/>
                  <a:ext cx="796672" cy="8660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44" descr="500_Euro_bezahlen_10617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1276" y="2423834"/>
                  <a:ext cx="691904" cy="4199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4398" y="2344044"/>
                  <a:ext cx="1156142" cy="15420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0630" y="3886050"/>
                  <a:ext cx="1699487" cy="1227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6" name="Picture 49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4305" y="2321080"/>
                  <a:ext cx="1432479" cy="13480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7364889" y="5907761"/>
            <a:ext cx="1690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Zde je třeba počítat s tímto chováním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! 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6806730" y="2132856"/>
            <a:ext cx="14398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To je náš cíl!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487190" y="5891939"/>
            <a:ext cx="21188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 b="1" dirty="0" smtClean="0">
                <a:solidFill>
                  <a:srgbClr val="00B050"/>
                </a:solidFill>
                <a:latin typeface="+mn-lt"/>
              </a:rPr>
              <a:t>Tyto struktury zde platí</a:t>
            </a:r>
            <a:r>
              <a:rPr lang="de-DE" sz="1200" b="1" dirty="0" smtClean="0">
                <a:solidFill>
                  <a:srgbClr val="00B050"/>
                </a:solidFill>
                <a:latin typeface="+mn-lt"/>
              </a:rPr>
              <a:t>!</a:t>
            </a:r>
            <a:endParaRPr lang="de-DE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Textfeld 1"/>
          <p:cNvSpPr txBox="1"/>
          <p:nvPr/>
        </p:nvSpPr>
        <p:spPr>
          <a:xfrm rot="843863">
            <a:off x="4293840" y="388929"/>
            <a:ext cx="27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Příklad z politiky</a:t>
            </a:r>
            <a:endParaRPr lang="de-DE" b="1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6525344"/>
            <a:ext cx="429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* </a:t>
            </a:r>
            <a:r>
              <a:rPr lang="cs-CZ" sz="1400" b="1" dirty="0" smtClean="0"/>
              <a:t>Podle</a:t>
            </a:r>
            <a:r>
              <a:rPr lang="de-DE" sz="1400" b="1" dirty="0" smtClean="0"/>
              <a:t> Bentham</a:t>
            </a:r>
            <a:r>
              <a:rPr lang="cs-CZ" sz="1400" b="1" dirty="0" smtClean="0"/>
              <a:t>a</a:t>
            </a:r>
            <a:r>
              <a:rPr lang="de-DE" sz="1400" b="1" dirty="0" smtClean="0"/>
              <a:t>, Miller</a:t>
            </a:r>
            <a:r>
              <a:rPr lang="cs-CZ" sz="1400" b="1" dirty="0" smtClean="0"/>
              <a:t>a</a:t>
            </a:r>
            <a:r>
              <a:rPr lang="de-DE" sz="1400" b="1" dirty="0" smtClean="0"/>
              <a:t>, Singer</a:t>
            </a:r>
            <a:r>
              <a:rPr lang="cs-CZ" sz="1400" b="1" dirty="0" smtClean="0"/>
              <a:t>a</a:t>
            </a:r>
            <a:endParaRPr lang="de-DE" sz="1400" b="1" dirty="0"/>
          </a:p>
        </p:txBody>
      </p:sp>
      <p:sp>
        <p:nvSpPr>
          <p:cNvPr id="60" name="Pfeil nach rechts 59"/>
          <p:cNvSpPr/>
          <p:nvPr/>
        </p:nvSpPr>
        <p:spPr>
          <a:xfrm>
            <a:off x="2170614" y="5413171"/>
            <a:ext cx="644624" cy="40095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00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1303</Words>
  <Application>Microsoft Office PowerPoint</Application>
  <PresentationFormat>Předvádění na obrazovce (4:3)</PresentationFormat>
  <Paragraphs>322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Larissa-Design</vt:lpstr>
      <vt:lpstr> „A ještě navíc Desatero!?“   </vt:lpstr>
      <vt:lpstr>Seznam téma poptávaných studenty</vt:lpstr>
      <vt:lpstr>  „A ještě navíc Desatero!?“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Desatero přikázání znamená: 10 nabídek (něm. An – Gebote) nebo strategií, jak chránit strukturálně a habituálně 10 citlivých prostorů svobody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 ještě navíc Desatero!?“</dc:title>
  <dc:creator>Elisabeth Jünemann</dc:creator>
  <cp:lastModifiedBy>Sotolova Marcela</cp:lastModifiedBy>
  <cp:revision>85</cp:revision>
  <dcterms:created xsi:type="dcterms:W3CDTF">2013-12-03T10:52:57Z</dcterms:created>
  <dcterms:modified xsi:type="dcterms:W3CDTF">2013-12-19T06:15:04Z</dcterms:modified>
</cp:coreProperties>
</file>