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319" r:id="rId2"/>
    <p:sldId id="320" r:id="rId3"/>
    <p:sldId id="344" r:id="rId4"/>
    <p:sldId id="279" r:id="rId5"/>
    <p:sldId id="282" r:id="rId6"/>
    <p:sldId id="303" r:id="rId7"/>
    <p:sldId id="285" r:id="rId8"/>
    <p:sldId id="288" r:id="rId9"/>
    <p:sldId id="286" r:id="rId10"/>
    <p:sldId id="287" r:id="rId11"/>
    <p:sldId id="291" r:id="rId12"/>
    <p:sldId id="292" r:id="rId13"/>
    <p:sldId id="293" r:id="rId14"/>
    <p:sldId id="289" r:id="rId15"/>
    <p:sldId id="321" r:id="rId16"/>
    <p:sldId id="322" r:id="rId17"/>
    <p:sldId id="323" r:id="rId18"/>
    <p:sldId id="324" r:id="rId19"/>
    <p:sldId id="325" r:id="rId20"/>
    <p:sldId id="326" r:id="rId21"/>
    <p:sldId id="342" r:id="rId22"/>
    <p:sldId id="345" r:id="rId23"/>
    <p:sldId id="346"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4660"/>
  </p:normalViewPr>
  <p:slideViewPr>
    <p:cSldViewPr>
      <p:cViewPr varScale="1">
        <p:scale>
          <a:sx n="107" d="100"/>
          <a:sy n="107" d="100"/>
        </p:scale>
        <p:origin x="-1014"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D8C07B3F-A9E0-4F03-B4C2-10CFB9B32CAA}" type="slidenum">
              <a:rPr lang="en-US"/>
              <a:pPr>
                <a:defRPr/>
              </a:pPr>
              <a:t>‹#›</a:t>
            </a:fld>
            <a:endParaRPr lang="en-US"/>
          </a:p>
        </p:txBody>
      </p:sp>
    </p:spTree>
    <p:extLst>
      <p:ext uri="{BB962C8B-B14F-4D97-AF65-F5344CB8AC3E}">
        <p14:creationId xmlns:p14="http://schemas.microsoft.com/office/powerpoint/2010/main" val="464013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8F95B2D-7486-4BC5-A319-499AB81F0DE6}" type="slidenum">
              <a:rPr lang="en-US" altLang="en-US"/>
              <a:pPr>
                <a:spcBef>
                  <a:spcPct val="0"/>
                </a:spcBef>
              </a:pPr>
              <a:t>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16999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779B1E-88EB-4463-936C-80C4114F1116}" type="slidenum">
              <a:rPr lang="en-US" altLang="en-US"/>
              <a:pPr>
                <a:spcBef>
                  <a:spcPct val="0"/>
                </a:spcBef>
              </a:pPr>
              <a:t>13</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9905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0149A23-9B73-4296-A13A-14FE4EB01B8A}" type="slidenum">
              <a:rPr lang="en-US" altLang="en-US"/>
              <a:pPr>
                <a:spcBef>
                  <a:spcPct val="0"/>
                </a:spcBef>
              </a:pPr>
              <a:t>14</a:t>
            </a:fld>
            <a:endParaRPr lang="en-US" altLang="en-US"/>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51205" name="Slide Number Placeholder 3"/>
          <p:cNvSpPr txBox="1">
            <a:spLocks noGrp="1"/>
          </p:cNvSpPr>
          <p:nvPr/>
        </p:nvSpPr>
        <p:spPr bwMode="auto">
          <a:xfrm>
            <a:off x="3884613" y="8621713"/>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F8499E7-073E-464D-B3B4-EE8C3A8CB6C2}" type="slidenum">
              <a:rPr lang="en-US" altLang="en-US">
                <a:latin typeface="Calibri" panose="020F0502020204030204" pitchFamily="34" charset="0"/>
              </a:rPr>
              <a:pPr algn="r" eaLnBrk="1" hangingPunct="1">
                <a:spcBef>
                  <a:spcPct val="0"/>
                </a:spcBef>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195118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88797-0478-4A48-9E71-EF641E0F5364}" type="slidenum">
              <a:rPr lang="en-US" smtClean="0"/>
              <a:pPr/>
              <a:t>15</a:t>
            </a:fld>
            <a:endParaRPr lang="en-US"/>
          </a:p>
        </p:txBody>
      </p:sp>
    </p:spTree>
    <p:extLst>
      <p:ext uri="{BB962C8B-B14F-4D97-AF65-F5344CB8AC3E}">
        <p14:creationId xmlns:p14="http://schemas.microsoft.com/office/powerpoint/2010/main" val="2189641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Consultation meetings were held with a panel of leaders in the development and application of the strengths model of mental health case management.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Findings are consistent with the Strengths Model of mental health practice*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98F312-3487-45C3-851C-490521FBB347}" type="slidenum">
              <a:rPr lang="en-US" smtClean="0"/>
              <a:pPr/>
              <a:t>17</a:t>
            </a:fld>
            <a:endParaRPr lang="en-US"/>
          </a:p>
        </p:txBody>
      </p:sp>
    </p:spTree>
    <p:extLst>
      <p:ext uri="{BB962C8B-B14F-4D97-AF65-F5344CB8AC3E}">
        <p14:creationId xmlns:p14="http://schemas.microsoft.com/office/powerpoint/2010/main" val="224691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8F312-3487-45C3-851C-490521FBB347}" type="slidenum">
              <a:rPr lang="en-US" smtClean="0"/>
              <a:pPr/>
              <a:t>18</a:t>
            </a:fld>
            <a:endParaRPr lang="en-US"/>
          </a:p>
        </p:txBody>
      </p:sp>
    </p:spTree>
    <p:extLst>
      <p:ext uri="{BB962C8B-B14F-4D97-AF65-F5344CB8AC3E}">
        <p14:creationId xmlns:p14="http://schemas.microsoft.com/office/powerpoint/2010/main" val="310352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Consultation meetings were held with a panel of leaders in the development and application of the strengths model of mental health case management. </a:t>
            </a:r>
          </a:p>
          <a:p>
            <a:endParaRPr lang="en-US" dirty="0" smtClean="0"/>
          </a:p>
          <a:p>
            <a:r>
              <a:rPr lang="en-US" dirty="0" smtClean="0"/>
              <a:t>-To</a:t>
            </a:r>
            <a:r>
              <a:rPr lang="en-US" baseline="0" dirty="0" smtClean="0"/>
              <a:t> be </a:t>
            </a:r>
            <a:r>
              <a:rPr lang="en-US" dirty="0" smtClean="0"/>
              <a:t>consistent with the Strengths Model of mental health practice.</a:t>
            </a:r>
          </a:p>
          <a:p>
            <a:r>
              <a:rPr lang="en-US" dirty="0" smtClean="0"/>
              <a:t>-</a:t>
            </a:r>
            <a:r>
              <a:rPr lang="en-US" baseline="0" dirty="0" smtClean="0"/>
              <a:t> To enhance the relevance, applicably and usability. </a:t>
            </a:r>
            <a:endParaRPr lang="en-US" dirty="0" smtClean="0"/>
          </a:p>
          <a:p>
            <a:endParaRPr lang="en-US" dirty="0"/>
          </a:p>
        </p:txBody>
      </p:sp>
      <p:sp>
        <p:nvSpPr>
          <p:cNvPr id="4" name="Slide Number Placeholder 3"/>
          <p:cNvSpPr>
            <a:spLocks noGrp="1"/>
          </p:cNvSpPr>
          <p:nvPr>
            <p:ph type="sldNum" sz="quarter" idx="10"/>
          </p:nvPr>
        </p:nvSpPr>
        <p:spPr/>
        <p:txBody>
          <a:bodyPr/>
          <a:lstStyle/>
          <a:p>
            <a:fld id="{5298F312-3487-45C3-851C-490521FBB347}" type="slidenum">
              <a:rPr lang="en-US" smtClean="0"/>
              <a:pPr/>
              <a:t>19</a:t>
            </a:fld>
            <a:endParaRPr lang="en-US"/>
          </a:p>
        </p:txBody>
      </p:sp>
    </p:spTree>
    <p:extLst>
      <p:ext uri="{BB962C8B-B14F-4D97-AF65-F5344CB8AC3E}">
        <p14:creationId xmlns:p14="http://schemas.microsoft.com/office/powerpoint/2010/main" val="1863136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Strengths Model (SM)</a:t>
            </a:r>
          </a:p>
          <a:p>
            <a:pPr>
              <a:spcAft>
                <a:spcPts val="2400"/>
              </a:spcAft>
              <a:buFont typeface="Wingdings" pitchFamily="2" charset="2"/>
              <a:buChar char="Ø"/>
            </a:pPr>
            <a:r>
              <a:rPr lang="en-GB" dirty="0" smtClean="0"/>
              <a:t>Worker is viewed as a facilitator, who helps individuals to identify their goals, to gain awareness of their strengths and resources, to develop new ones as needed, and to apply skills for utilizing these to enhance recovery</a:t>
            </a:r>
          </a:p>
          <a:p>
            <a:pPr>
              <a:spcAft>
                <a:spcPts val="1800"/>
              </a:spcAft>
              <a:buFont typeface="Wingdings" pitchFamily="2" charset="2"/>
              <a:buChar char="Ø"/>
            </a:pPr>
            <a:r>
              <a:rPr lang="en-GB" dirty="0" smtClean="0"/>
              <a:t>Service user is viewed as the director of the helping process</a:t>
            </a:r>
          </a:p>
          <a:p>
            <a:endParaRPr lang="en-US" dirty="0"/>
          </a:p>
        </p:txBody>
      </p:sp>
      <p:sp>
        <p:nvSpPr>
          <p:cNvPr id="4" name="Slide Number Placeholder 3"/>
          <p:cNvSpPr>
            <a:spLocks noGrp="1"/>
          </p:cNvSpPr>
          <p:nvPr>
            <p:ph type="sldNum" sz="quarter" idx="10"/>
          </p:nvPr>
        </p:nvSpPr>
        <p:spPr/>
        <p:txBody>
          <a:bodyPr/>
          <a:lstStyle/>
          <a:p>
            <a:fld id="{5298F312-3487-45C3-851C-490521FBB347}" type="slidenum">
              <a:rPr lang="en-US" smtClean="0"/>
              <a:pPr/>
              <a:t>20</a:t>
            </a:fld>
            <a:endParaRPr lang="en-US"/>
          </a:p>
        </p:txBody>
      </p:sp>
    </p:spTree>
    <p:extLst>
      <p:ext uri="{BB962C8B-B14F-4D97-AF65-F5344CB8AC3E}">
        <p14:creationId xmlns:p14="http://schemas.microsoft.com/office/powerpoint/2010/main" val="289025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205F9D-22DE-469F-A3BB-515F267699FE}" type="slidenum">
              <a:rPr lang="en-US" altLang="en-US"/>
              <a:pPr>
                <a:spcBef>
                  <a:spcPct val="0"/>
                </a:spcBef>
              </a:pPr>
              <a:t>5</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4302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180C43-C8E5-4F95-BFF4-F09B6476334A}" type="slidenum">
              <a:rPr lang="en-US" altLang="en-US"/>
              <a:pPr>
                <a:spcBef>
                  <a:spcPct val="0"/>
                </a:spcBef>
              </a:pPr>
              <a:t>6</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2450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46FC43A-38AD-445C-A954-C1A8D5F40C90}" type="slidenum">
              <a:rPr lang="en-US" altLang="en-US"/>
              <a:pPr>
                <a:spcBef>
                  <a:spcPct val="0"/>
                </a:spcBef>
              </a:pPr>
              <a:t>7</a:t>
            </a:fld>
            <a:endParaRPr lang="en-US" altLang="en-US"/>
          </a:p>
        </p:txBody>
      </p:sp>
      <p:sp>
        <p:nvSpPr>
          <p:cNvPr id="34819" name="Rectangle 7"/>
          <p:cNvSpPr txBox="1">
            <a:spLocks noGrp="1" noChangeArrowheads="1"/>
          </p:cNvSpPr>
          <p:nvPr/>
        </p:nvSpPr>
        <p:spPr bwMode="auto">
          <a:xfrm>
            <a:off x="3884613" y="8621713"/>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3" tIns="45527" rIns="91053" bIns="45527" anchor="b"/>
          <a:lstStyle>
            <a:lvl1pPr defTabSz="8937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8937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8937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8937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8937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8937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8937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8937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8937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8151A63-D1DC-4298-9E27-D16F7C5B47DE}" type="slidenum">
              <a:rPr lang="en-US" altLang="en-US"/>
              <a:pPr algn="r" eaLnBrk="1" hangingPunct="1">
                <a:spcBef>
                  <a:spcPct val="0"/>
                </a:spcBef>
              </a:pPr>
              <a:t>7</a:t>
            </a:fld>
            <a:endParaRPr lang="en-US" altLang="en-US"/>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p:spPr>
        <p:txBody>
          <a:bodyPr lIns="91053" tIns="45527" rIns="91053" bIns="45527"/>
          <a:lstStyle/>
          <a:p>
            <a:pPr eaLnBrk="1" hangingPunct="1"/>
            <a:endParaRPr lang="en-US" altLang="en-US" smtClean="0"/>
          </a:p>
        </p:txBody>
      </p:sp>
    </p:spTree>
    <p:extLst>
      <p:ext uri="{BB962C8B-B14F-4D97-AF65-F5344CB8AC3E}">
        <p14:creationId xmlns:p14="http://schemas.microsoft.com/office/powerpoint/2010/main" val="605970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2EA5B7-9EF8-4BC1-BF86-2362E0DA3C97}" type="slidenum">
              <a:rPr lang="en-US" altLang="en-US"/>
              <a:pPr>
                <a:spcBef>
                  <a:spcPct val="0"/>
                </a:spcBef>
              </a:pPr>
              <a:t>8</a:t>
            </a:fld>
            <a:endParaRPr lang="en-US" altLang="en-US"/>
          </a:p>
        </p:txBody>
      </p:sp>
      <p:sp>
        <p:nvSpPr>
          <p:cNvPr id="40963" name="Rectangle 7"/>
          <p:cNvSpPr txBox="1">
            <a:spLocks noGrp="1" noChangeArrowheads="1"/>
          </p:cNvSpPr>
          <p:nvPr/>
        </p:nvSpPr>
        <p:spPr bwMode="auto">
          <a:xfrm>
            <a:off x="3884613" y="8621713"/>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3" tIns="45527" rIns="91053" bIns="45527" anchor="b"/>
          <a:lstStyle>
            <a:lvl1pPr defTabSz="8937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8937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8937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8937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8937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8937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8937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8937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8937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2B884CE-20B1-4A4A-8F98-A06FFADC631E}" type="slidenum">
              <a:rPr lang="en-US" altLang="en-US"/>
              <a:pPr algn="r" eaLnBrk="1" hangingPunct="1">
                <a:spcBef>
                  <a:spcPct val="0"/>
                </a:spcBef>
              </a:pPr>
              <a:t>8</a:t>
            </a:fld>
            <a:endParaRPr lang="en-US" altLang="en-US"/>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p:spPr>
        <p:txBody>
          <a:bodyPr lIns="91053" tIns="45527" rIns="91053" bIns="45527"/>
          <a:lstStyle/>
          <a:p>
            <a:pPr eaLnBrk="1" hangingPunct="1"/>
            <a:endParaRPr lang="en-US" altLang="en-US" smtClean="0"/>
          </a:p>
        </p:txBody>
      </p:sp>
    </p:spTree>
    <p:extLst>
      <p:ext uri="{BB962C8B-B14F-4D97-AF65-F5344CB8AC3E}">
        <p14:creationId xmlns:p14="http://schemas.microsoft.com/office/powerpoint/2010/main" val="379926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5E2D0D-2DA7-463E-915C-9555192A85DB}" type="slidenum">
              <a:rPr lang="en-US" altLang="en-US"/>
              <a:pPr>
                <a:spcBef>
                  <a:spcPct val="0"/>
                </a:spcBef>
              </a:pPr>
              <a:t>9</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4590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E143FE-36E3-4B1B-BA08-04BE7A2BA59C}" type="slidenum">
              <a:rPr lang="en-US" altLang="en-US"/>
              <a:pPr>
                <a:spcBef>
                  <a:spcPct val="0"/>
                </a:spcBef>
              </a:pPr>
              <a:t>10</a:t>
            </a:fld>
            <a:endParaRPr lang="en-US" altLang="en-US"/>
          </a:p>
        </p:txBody>
      </p:sp>
      <p:sp>
        <p:nvSpPr>
          <p:cNvPr id="38915" name="Slide Image Placeholder 1"/>
          <p:cNvSpPr>
            <a:spLocks noGrp="1" noRot="1" noChangeAspect="1" noTextEdit="1"/>
          </p:cNvSpPr>
          <p:nvPr>
            <p:ph type="sldImg"/>
          </p:nvPr>
        </p:nvSpPr>
        <p:spPr>
          <a:ln/>
        </p:spPr>
      </p:sp>
      <p:sp>
        <p:nvSpPr>
          <p:cNvPr id="38916"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38917" name="Slide Number Placeholder 3"/>
          <p:cNvSpPr txBox="1">
            <a:spLocks noGrp="1"/>
          </p:cNvSpPr>
          <p:nvPr/>
        </p:nvSpPr>
        <p:spPr bwMode="auto">
          <a:xfrm>
            <a:off x="3884613" y="8621713"/>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DFDBF7A-ADDF-417B-9F87-53BE5E249616}" type="slidenum">
              <a:rPr lang="en-US" altLang="en-US">
                <a:latin typeface="Calibri" panose="020F0502020204030204" pitchFamily="34" charset="0"/>
              </a:rPr>
              <a:pPr algn="r" eaLnBrk="1" hangingPunct="1">
                <a:spcBef>
                  <a:spcPct val="0"/>
                </a:spcBef>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423438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D563248-3D50-47DE-A651-0F385F94DD08}" type="slidenum">
              <a:rPr lang="en-US" altLang="en-US"/>
              <a:pPr>
                <a:spcBef>
                  <a:spcPct val="0"/>
                </a:spcBef>
              </a:pPr>
              <a:t>11</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0180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97A4B7-D616-4DB5-A064-F0B76C164E6B}" type="slidenum">
              <a:rPr lang="en-US" altLang="en-US"/>
              <a:pPr>
                <a:spcBef>
                  <a:spcPct val="0"/>
                </a:spcBef>
              </a:pPr>
              <a:t>12</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45586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C5EBE2D8-4751-412B-8BAF-755344792FD0}"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407464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D58FDB-ABAE-4787-986C-6A017F82CF33}" type="slidenum">
              <a:rPr lang="en-US"/>
              <a:pPr>
                <a:defRPr/>
              </a:pPr>
              <a:t>‹#›</a:t>
            </a:fld>
            <a:endParaRPr lang="en-US"/>
          </a:p>
        </p:txBody>
      </p:sp>
    </p:spTree>
    <p:extLst>
      <p:ext uri="{BB962C8B-B14F-4D97-AF65-F5344CB8AC3E}">
        <p14:creationId xmlns:p14="http://schemas.microsoft.com/office/powerpoint/2010/main" val="389567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5FFE64-AED3-41C1-9A8C-2B6B4A0DEFA1}" type="slidenum">
              <a:rPr lang="en-US"/>
              <a:pPr>
                <a:defRPr/>
              </a:pPr>
              <a:t>‹#›</a:t>
            </a:fld>
            <a:endParaRPr lang="en-US"/>
          </a:p>
        </p:txBody>
      </p:sp>
    </p:spTree>
    <p:extLst>
      <p:ext uri="{BB962C8B-B14F-4D97-AF65-F5344CB8AC3E}">
        <p14:creationId xmlns:p14="http://schemas.microsoft.com/office/powerpoint/2010/main" val="183534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10DCED-4EAE-474A-846D-4EEF0BCD77DF}" type="slidenum">
              <a:rPr lang="en-US"/>
              <a:pPr>
                <a:defRPr/>
              </a:pPr>
              <a:t>‹#›</a:t>
            </a:fld>
            <a:endParaRPr lang="en-US"/>
          </a:p>
        </p:txBody>
      </p:sp>
    </p:spTree>
    <p:extLst>
      <p:ext uri="{BB962C8B-B14F-4D97-AF65-F5344CB8AC3E}">
        <p14:creationId xmlns:p14="http://schemas.microsoft.com/office/powerpoint/2010/main" val="139967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7B793-9CA3-4117-B886-635E397F4FB4}" type="slidenum">
              <a:rPr lang="en-US"/>
              <a:pPr>
                <a:defRPr/>
              </a:pPr>
              <a:t>‹#›</a:t>
            </a:fld>
            <a:endParaRPr lang="en-US"/>
          </a:p>
        </p:txBody>
      </p:sp>
    </p:spTree>
    <p:extLst>
      <p:ext uri="{BB962C8B-B14F-4D97-AF65-F5344CB8AC3E}">
        <p14:creationId xmlns:p14="http://schemas.microsoft.com/office/powerpoint/2010/main" val="1122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D0A5C4-0203-4AE6-BDFB-429969C85EA8}" type="slidenum">
              <a:rPr lang="en-US"/>
              <a:pPr>
                <a:defRPr/>
              </a:pPr>
              <a:t>‹#›</a:t>
            </a:fld>
            <a:endParaRPr lang="en-US"/>
          </a:p>
        </p:txBody>
      </p:sp>
    </p:spTree>
    <p:extLst>
      <p:ext uri="{BB962C8B-B14F-4D97-AF65-F5344CB8AC3E}">
        <p14:creationId xmlns:p14="http://schemas.microsoft.com/office/powerpoint/2010/main" val="155301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6E8924-860E-4065-8E36-94756715215F}" type="slidenum">
              <a:rPr lang="en-US"/>
              <a:pPr>
                <a:defRPr/>
              </a:pPr>
              <a:t>‹#›</a:t>
            </a:fld>
            <a:endParaRPr lang="en-US"/>
          </a:p>
        </p:txBody>
      </p:sp>
    </p:spTree>
    <p:extLst>
      <p:ext uri="{BB962C8B-B14F-4D97-AF65-F5344CB8AC3E}">
        <p14:creationId xmlns:p14="http://schemas.microsoft.com/office/powerpoint/2010/main" val="215554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0F3855-3E66-4E4E-91F9-7467340A1712}" type="slidenum">
              <a:rPr lang="en-US"/>
              <a:pPr>
                <a:defRPr/>
              </a:pPr>
              <a:t>‹#›</a:t>
            </a:fld>
            <a:endParaRPr lang="en-US"/>
          </a:p>
        </p:txBody>
      </p:sp>
    </p:spTree>
    <p:extLst>
      <p:ext uri="{BB962C8B-B14F-4D97-AF65-F5344CB8AC3E}">
        <p14:creationId xmlns:p14="http://schemas.microsoft.com/office/powerpoint/2010/main" val="53871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2D98772-2C43-46E7-A036-7E817E3AA6CF}" type="slidenum">
              <a:rPr lang="en-US"/>
              <a:pPr>
                <a:defRPr/>
              </a:pPr>
              <a:t>‹#›</a:t>
            </a:fld>
            <a:endParaRPr lang="en-US"/>
          </a:p>
        </p:txBody>
      </p:sp>
    </p:spTree>
    <p:extLst>
      <p:ext uri="{BB962C8B-B14F-4D97-AF65-F5344CB8AC3E}">
        <p14:creationId xmlns:p14="http://schemas.microsoft.com/office/powerpoint/2010/main" val="256950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18E6C1-8846-45F2-8764-C2E7D212AC32}" type="slidenum">
              <a:rPr lang="en-US"/>
              <a:pPr>
                <a:defRPr/>
              </a:pPr>
              <a:t>‹#›</a:t>
            </a:fld>
            <a:endParaRPr lang="en-US"/>
          </a:p>
        </p:txBody>
      </p:sp>
    </p:spTree>
    <p:extLst>
      <p:ext uri="{BB962C8B-B14F-4D97-AF65-F5344CB8AC3E}">
        <p14:creationId xmlns:p14="http://schemas.microsoft.com/office/powerpoint/2010/main" val="56146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2F86C4-CAAA-465C-8F0C-0907610FDA5A}" type="slidenum">
              <a:rPr lang="en-US"/>
              <a:pPr>
                <a:defRPr/>
              </a:pPr>
              <a:t>‹#›</a:t>
            </a:fld>
            <a:endParaRPr lang="en-US"/>
          </a:p>
        </p:txBody>
      </p:sp>
    </p:spTree>
    <p:extLst>
      <p:ext uri="{BB962C8B-B14F-4D97-AF65-F5344CB8AC3E}">
        <p14:creationId xmlns:p14="http://schemas.microsoft.com/office/powerpoint/2010/main" val="264022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0000"/>
            <a:lumOff val="4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panose="020B0604020202020204" pitchFamily="34"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panose="020B0604020202020204" pitchFamily="34"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panose="020B0604020202020204" pitchFamily="34" charset="0"/>
              </a:defRPr>
            </a:lvl1pPr>
          </a:lstStyle>
          <a:p>
            <a:pPr>
              <a:defRPr/>
            </a:pPr>
            <a:fld id="{3BBF6016-DCA9-4117-B8DA-22950A34BFF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iritualdiversity.ku.edu/resourc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piritualdiversity.k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305051"/>
          </a:xfrm>
        </p:spPr>
        <p:txBody>
          <a:bodyPr>
            <a:normAutofit fontScale="90000"/>
          </a:bodyPr>
          <a:lstStyle/>
          <a:p>
            <a:r>
              <a:rPr lang="en-US" b="1" dirty="0"/>
              <a:t>Spiritual Strengths Assessment and Practice for Mental Health Recovery</a:t>
            </a:r>
            <a:br>
              <a:rPr lang="en-US" b="1" dirty="0"/>
            </a:br>
            <a:r>
              <a:rPr lang="en-US" b="1" dirty="0"/>
              <a:t/>
            </a:r>
            <a:br>
              <a:rPr lang="en-US" b="1" dirty="0"/>
            </a:br>
            <a:endParaRPr lang="en-US" dirty="0"/>
          </a:p>
        </p:txBody>
      </p:sp>
      <p:sp>
        <p:nvSpPr>
          <p:cNvPr id="3" name="Subtitle 2"/>
          <p:cNvSpPr>
            <a:spLocks noGrp="1"/>
          </p:cNvSpPr>
          <p:nvPr>
            <p:ph type="subTitle" idx="1"/>
          </p:nvPr>
        </p:nvSpPr>
        <p:spPr>
          <a:xfrm>
            <a:off x="1371600" y="2438400"/>
            <a:ext cx="6400800" cy="2667000"/>
          </a:xfrm>
        </p:spPr>
        <p:txBody>
          <a:bodyPr>
            <a:normAutofit lnSpcReduction="10000"/>
          </a:bodyPr>
          <a:lstStyle/>
          <a:p>
            <a:r>
              <a:rPr lang="en-US" b="1" u="sng" dirty="0"/>
              <a:t>Edward R. Canda, Ph.D., </a:t>
            </a:r>
            <a:endParaRPr lang="en-US" b="1" u="sng" dirty="0" smtClean="0"/>
          </a:p>
          <a:p>
            <a:r>
              <a:rPr lang="en-US" b="1" dirty="0" smtClean="0"/>
              <a:t>Professor </a:t>
            </a:r>
            <a:r>
              <a:rPr lang="en-US" b="1" dirty="0"/>
              <a:t>&amp;</a:t>
            </a:r>
            <a:r>
              <a:rPr lang="en-US" b="1" dirty="0" smtClean="0"/>
              <a:t> Director of the Spiritual Diversity Initiative</a:t>
            </a:r>
            <a:r>
              <a:rPr lang="en-US" b="1" dirty="0"/>
              <a:t/>
            </a:r>
            <a:br>
              <a:rPr lang="en-US" b="1" dirty="0"/>
            </a:br>
            <a:r>
              <a:rPr lang="en-US" b="1" dirty="0" smtClean="0"/>
              <a:t>University </a:t>
            </a:r>
            <a:r>
              <a:rPr lang="en-US" b="1" dirty="0"/>
              <a:t>of </a:t>
            </a:r>
            <a:r>
              <a:rPr lang="en-US" b="1" dirty="0" smtClean="0"/>
              <a:t>Kansas</a:t>
            </a:r>
          </a:p>
          <a:p>
            <a:r>
              <a:rPr lang="en-US" b="1" dirty="0" smtClean="0"/>
              <a:t>School of Social Welfare</a:t>
            </a:r>
          </a:p>
        </p:txBody>
      </p:sp>
      <p:sp>
        <p:nvSpPr>
          <p:cNvPr id="4" name="TextBox 3"/>
          <p:cNvSpPr txBox="1"/>
          <p:nvPr/>
        </p:nvSpPr>
        <p:spPr>
          <a:xfrm>
            <a:off x="2895600" y="5257800"/>
            <a:ext cx="3429000" cy="1107996"/>
          </a:xfrm>
          <a:prstGeom prst="rect">
            <a:avLst/>
          </a:prstGeom>
          <a:noFill/>
        </p:spPr>
        <p:txBody>
          <a:bodyPr wrap="square" rtlCol="0">
            <a:spAutoFit/>
          </a:bodyPr>
          <a:lstStyle/>
          <a:p>
            <a:pPr algn="ctr"/>
            <a:r>
              <a:rPr lang="en-US" sz="1600" dirty="0" smtClean="0"/>
              <a:t>Thanks to Sachiko </a:t>
            </a:r>
            <a:r>
              <a:rPr lang="en-US" sz="1600" dirty="0" err="1" smtClean="0"/>
              <a:t>Gomi</a:t>
            </a:r>
            <a:r>
              <a:rPr lang="en-US" sz="1600" dirty="0" smtClean="0"/>
              <a:t> and Sherry Warren for assistance with this power point</a:t>
            </a:r>
          </a:p>
          <a:p>
            <a:pPr algn="ctr"/>
            <a:r>
              <a:rPr lang="en-US" dirty="0" smtClean="0"/>
              <a:t>c. 2014</a:t>
            </a:r>
            <a:endParaRPr lang="en-US" dirty="0"/>
          </a:p>
        </p:txBody>
      </p:sp>
    </p:spTree>
    <p:extLst>
      <p:ext uri="{BB962C8B-B14F-4D97-AF65-F5344CB8AC3E}">
        <p14:creationId xmlns:p14="http://schemas.microsoft.com/office/powerpoint/2010/main" val="4131370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1555750" y="228600"/>
          <a:ext cx="5957888" cy="6019800"/>
        </p:xfrm>
        <a:graphic>
          <a:graphicData uri="http://schemas.openxmlformats.org/presentationml/2006/ole">
            <mc:AlternateContent xmlns:mc="http://schemas.openxmlformats.org/markup-compatibility/2006">
              <mc:Choice xmlns:v="urn:schemas-microsoft-com:vml" Requires="v">
                <p:oleObj spid="_x0000_s37898" name="Photo Editor Photo" r:id="rId4" imgW="2715004" imgH="2742857" progId="">
                  <p:embed/>
                </p:oleObj>
              </mc:Choice>
              <mc:Fallback>
                <p:oleObj name="Photo Editor Photo" r:id="rId4" imgW="2715004" imgH="2742857" progId="">
                  <p:embed/>
                  <p:pic>
                    <p:nvPicPr>
                      <p:cNvPr id="0" name="Object 2"/>
                      <p:cNvPicPr>
                        <a:picLocks noChangeAspect="1" noChangeArrowheads="1"/>
                      </p:cNvPicPr>
                      <p:nvPr/>
                    </p:nvPicPr>
                    <p:blipFill>
                      <a:blip r:embed="rId5">
                        <a:lum bright="-12000" contrast="48000"/>
                        <a:extLst>
                          <a:ext uri="{28A0092B-C50C-407E-A947-70E740481C1C}">
                            <a14:useLocalDpi xmlns:a14="http://schemas.microsoft.com/office/drawing/2010/main" val="0"/>
                          </a:ext>
                        </a:extLst>
                      </a:blip>
                      <a:srcRect/>
                      <a:stretch>
                        <a:fillRect/>
                      </a:stretch>
                    </p:blipFill>
                    <p:spPr bwMode="auto">
                      <a:xfrm>
                        <a:off x="1555750" y="228600"/>
                        <a:ext cx="5957888" cy="6019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1" name="Text Box 3"/>
          <p:cNvSpPr txBox="1">
            <a:spLocks noChangeArrowheads="1"/>
          </p:cNvSpPr>
          <p:nvPr/>
        </p:nvSpPr>
        <p:spPr bwMode="auto">
          <a:xfrm>
            <a:off x="2590800" y="6288088"/>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a:latin typeface="Calibri" panose="020F0502020204030204" pitchFamily="34" charset="0"/>
              </a:rPr>
              <a:t>Untitled by Mick Swank</a:t>
            </a:r>
          </a:p>
        </p:txBody>
      </p:sp>
      <p:sp>
        <p:nvSpPr>
          <p:cNvPr id="37892" name="Text Box 4"/>
          <p:cNvSpPr txBox="1">
            <a:spLocks noChangeArrowheads="1"/>
          </p:cNvSpPr>
          <p:nvPr/>
        </p:nvSpPr>
        <p:spPr bwMode="auto">
          <a:xfrm>
            <a:off x="7620000" y="1676400"/>
            <a:ext cx="14160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600">
                <a:latin typeface="Calibri" panose="020F0502020204030204" pitchFamily="34" charset="0"/>
              </a:rPr>
              <a:t>Special</a:t>
            </a:r>
          </a:p>
          <a:p>
            <a:pPr eaLnBrk="1" hangingPunct="1">
              <a:spcBef>
                <a:spcPct val="0"/>
              </a:spcBef>
              <a:buClrTx/>
              <a:buSzTx/>
              <a:buFontTx/>
              <a:buNone/>
            </a:pPr>
            <a:r>
              <a:rPr lang="en-US" altLang="en-US" sz="1600">
                <a:latin typeface="Calibri" panose="020F0502020204030204" pitchFamily="34" charset="0"/>
              </a:rPr>
              <a:t>thanks to</a:t>
            </a:r>
          </a:p>
          <a:p>
            <a:pPr eaLnBrk="1" hangingPunct="1">
              <a:spcBef>
                <a:spcPct val="0"/>
              </a:spcBef>
              <a:buClrTx/>
              <a:buSzTx/>
              <a:buFontTx/>
              <a:buNone/>
            </a:pPr>
            <a:r>
              <a:rPr lang="en-US" altLang="en-US" sz="1600">
                <a:latin typeface="Calibri" panose="020F0502020204030204" pitchFamily="34" charset="0"/>
              </a:rPr>
              <a:t>Kansas</a:t>
            </a:r>
          </a:p>
          <a:p>
            <a:pPr eaLnBrk="1" hangingPunct="1">
              <a:spcBef>
                <a:spcPct val="0"/>
              </a:spcBef>
              <a:buClrTx/>
              <a:buSzTx/>
              <a:buFontTx/>
              <a:buNone/>
            </a:pPr>
            <a:r>
              <a:rPr lang="en-US" altLang="en-US" sz="1600">
                <a:latin typeface="Calibri" panose="020F0502020204030204" pitchFamily="34" charset="0"/>
              </a:rPr>
              <a:t>mental health</a:t>
            </a:r>
          </a:p>
          <a:p>
            <a:pPr eaLnBrk="1" hangingPunct="1">
              <a:spcBef>
                <a:spcPct val="0"/>
              </a:spcBef>
              <a:buClrTx/>
              <a:buSzTx/>
              <a:buFontTx/>
              <a:buNone/>
            </a:pPr>
            <a:r>
              <a:rPr lang="en-US" altLang="en-US" sz="1600">
                <a:latin typeface="Calibri" panose="020F0502020204030204" pitchFamily="34" charset="0"/>
              </a:rPr>
              <a:t>consumers</a:t>
            </a:r>
          </a:p>
          <a:p>
            <a:pPr eaLnBrk="1" hangingPunct="1">
              <a:spcBef>
                <a:spcPct val="0"/>
              </a:spcBef>
              <a:buClrTx/>
              <a:buSzTx/>
              <a:buFontTx/>
              <a:buNone/>
            </a:pPr>
            <a:r>
              <a:rPr lang="en-US" altLang="en-US" sz="1600">
                <a:latin typeface="Calibri" panose="020F0502020204030204" pitchFamily="34" charset="0"/>
              </a:rPr>
              <a:t>who gave</a:t>
            </a:r>
          </a:p>
          <a:p>
            <a:pPr eaLnBrk="1" hangingPunct="1">
              <a:spcBef>
                <a:spcPct val="0"/>
              </a:spcBef>
              <a:buClrTx/>
              <a:buSzTx/>
              <a:buFontTx/>
              <a:buNone/>
            </a:pPr>
            <a:r>
              <a:rPr lang="en-US" altLang="en-US" sz="1600">
                <a:latin typeface="Calibri" panose="020F0502020204030204" pitchFamily="34" charset="0"/>
              </a:rPr>
              <a:t>permission</a:t>
            </a:r>
          </a:p>
          <a:p>
            <a:pPr eaLnBrk="1" hangingPunct="1">
              <a:spcBef>
                <a:spcPct val="0"/>
              </a:spcBef>
              <a:buClrTx/>
              <a:buSzTx/>
              <a:buFontTx/>
              <a:buNone/>
            </a:pPr>
            <a:r>
              <a:rPr lang="en-US" altLang="en-US" sz="1600">
                <a:latin typeface="Calibri" panose="020F0502020204030204" pitchFamily="34" charset="0"/>
              </a:rPr>
              <a:t>for use</a:t>
            </a:r>
          </a:p>
          <a:p>
            <a:pPr eaLnBrk="1" hangingPunct="1">
              <a:spcBef>
                <a:spcPct val="0"/>
              </a:spcBef>
              <a:buClrTx/>
              <a:buSzTx/>
              <a:buFontTx/>
              <a:buNone/>
            </a:pPr>
            <a:r>
              <a:rPr lang="en-US" altLang="en-US" sz="1600">
                <a:latin typeface="Calibri" panose="020F0502020204030204" pitchFamily="34" charset="0"/>
              </a:rPr>
              <a:t>of their</a:t>
            </a:r>
          </a:p>
          <a:p>
            <a:pPr eaLnBrk="1" hangingPunct="1">
              <a:spcBef>
                <a:spcPct val="0"/>
              </a:spcBef>
              <a:buClrTx/>
              <a:buSzTx/>
              <a:buFontTx/>
              <a:buNone/>
            </a:pPr>
            <a:r>
              <a:rPr lang="en-US" altLang="en-US" sz="1600">
                <a:latin typeface="Calibri" panose="020F0502020204030204" pitchFamily="34" charset="0"/>
              </a:rPr>
              <a:t>art and words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2400" smtClean="0"/>
              <a:t>Factors associated with positive outcomes</a:t>
            </a:r>
          </a:p>
        </p:txBody>
      </p:sp>
      <p:sp>
        <p:nvSpPr>
          <p:cNvPr id="78851" name="Rectangle 3"/>
          <p:cNvSpPr>
            <a:spLocks noGrp="1" noChangeArrowheads="1"/>
          </p:cNvSpPr>
          <p:nvPr>
            <p:ph type="body" idx="1"/>
          </p:nvPr>
        </p:nvSpPr>
        <p:spPr>
          <a:xfrm>
            <a:off x="914400" y="1371600"/>
            <a:ext cx="7848600" cy="5334000"/>
          </a:xfrm>
        </p:spPr>
        <p:txBody>
          <a:bodyPr/>
          <a:lstStyle/>
          <a:p>
            <a:pPr eaLnBrk="1" hangingPunct="1">
              <a:lnSpc>
                <a:spcPct val="80000"/>
              </a:lnSpc>
              <a:defRPr/>
            </a:pPr>
            <a:r>
              <a:rPr lang="en-US" sz="2800" smtClean="0"/>
              <a:t>Intrapersonal Factors</a:t>
            </a:r>
          </a:p>
          <a:p>
            <a:pPr eaLnBrk="1" hangingPunct="1">
              <a:lnSpc>
                <a:spcPct val="80000"/>
              </a:lnSpc>
              <a:buFontTx/>
              <a:buNone/>
              <a:defRPr/>
            </a:pPr>
            <a:endParaRPr lang="en-US" sz="2800" smtClean="0"/>
          </a:p>
          <a:p>
            <a:pPr lvl="1" eaLnBrk="1" hangingPunct="1">
              <a:lnSpc>
                <a:spcPct val="80000"/>
              </a:lnSpc>
              <a:defRPr/>
            </a:pPr>
            <a:r>
              <a:rPr lang="en-US" sz="2600" smtClean="0"/>
              <a:t>Clear sense of life </a:t>
            </a:r>
            <a:r>
              <a:rPr lang="en-US" sz="2600" b="1" smtClean="0"/>
              <a:t>meaning</a:t>
            </a:r>
            <a:r>
              <a:rPr lang="en-US" sz="2600" smtClean="0"/>
              <a:t> and/or search for one.</a:t>
            </a:r>
          </a:p>
          <a:p>
            <a:pPr lvl="1" eaLnBrk="1" hangingPunct="1">
              <a:lnSpc>
                <a:spcPct val="80000"/>
              </a:lnSpc>
              <a:defRPr/>
            </a:pPr>
            <a:r>
              <a:rPr lang="en-US" sz="2600" b="1" smtClean="0"/>
              <a:t>Commitment</a:t>
            </a:r>
            <a:r>
              <a:rPr lang="en-US" sz="2600" smtClean="0"/>
              <a:t> to developing personal balance and wellbeing.</a:t>
            </a:r>
          </a:p>
          <a:p>
            <a:pPr lvl="1" eaLnBrk="1" hangingPunct="1">
              <a:lnSpc>
                <a:spcPct val="80000"/>
              </a:lnSpc>
              <a:defRPr/>
            </a:pPr>
            <a:r>
              <a:rPr lang="en-US" sz="2600" b="1" smtClean="0"/>
              <a:t>Engagement</a:t>
            </a:r>
            <a:r>
              <a:rPr lang="en-US" sz="2600" smtClean="0"/>
              <a:t> in private and  shared beliefs, values, and practices (such as prayer) that promote stress relief, sense of meaning, and support by God and/or other Sacred Sources of Power.</a:t>
            </a:r>
          </a:p>
          <a:p>
            <a:pPr lvl="1" eaLnBrk="1" hangingPunct="1">
              <a:lnSpc>
                <a:spcPct val="80000"/>
              </a:lnSpc>
              <a:defRPr/>
            </a:pPr>
            <a:r>
              <a:rPr lang="en-US" sz="2600" smtClean="0"/>
              <a:t>Integrating </a:t>
            </a:r>
            <a:r>
              <a:rPr lang="en-US" sz="2600" b="1" u="sng" smtClean="0"/>
              <a:t>complementary</a:t>
            </a:r>
            <a:r>
              <a:rPr lang="en-US" sz="2600" b="1" smtClean="0"/>
              <a:t> healing practices</a:t>
            </a:r>
            <a:r>
              <a:rPr lang="en-US" sz="2600" smtClean="0"/>
              <a:t> in personal life style from medicine, other conventional and alternative therapies, and spiritual traditions of healing.</a:t>
            </a:r>
          </a:p>
        </p:txBody>
      </p:sp>
      <p:pic>
        <p:nvPicPr>
          <p:cNvPr id="44036" name="Picture 4" descr="white red circle 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z="2400" smtClean="0"/>
              <a:t>Factors associated with positive outcomes</a:t>
            </a:r>
          </a:p>
        </p:txBody>
      </p:sp>
      <p:sp>
        <p:nvSpPr>
          <p:cNvPr id="80899" name="Rectangle 3"/>
          <p:cNvSpPr>
            <a:spLocks noGrp="1" noChangeArrowheads="1"/>
          </p:cNvSpPr>
          <p:nvPr>
            <p:ph type="body" idx="1"/>
          </p:nvPr>
        </p:nvSpPr>
        <p:spPr>
          <a:xfrm>
            <a:off x="762000" y="1219200"/>
            <a:ext cx="7772400" cy="5029200"/>
          </a:xfrm>
        </p:spPr>
        <p:txBody>
          <a:bodyPr/>
          <a:lstStyle/>
          <a:p>
            <a:pPr eaLnBrk="1" hangingPunct="1">
              <a:lnSpc>
                <a:spcPct val="90000"/>
              </a:lnSpc>
              <a:defRPr/>
            </a:pPr>
            <a:r>
              <a:rPr lang="en-US" sz="2800" smtClean="0"/>
              <a:t>Interpersonal factors</a:t>
            </a:r>
          </a:p>
          <a:p>
            <a:pPr eaLnBrk="1" hangingPunct="1">
              <a:lnSpc>
                <a:spcPct val="90000"/>
              </a:lnSpc>
              <a:buFontTx/>
              <a:buNone/>
              <a:defRPr/>
            </a:pPr>
            <a:endParaRPr lang="en-US" sz="2800" smtClean="0"/>
          </a:p>
          <a:p>
            <a:pPr lvl="1" eaLnBrk="1" hangingPunct="1">
              <a:lnSpc>
                <a:spcPct val="90000"/>
              </a:lnSpc>
              <a:defRPr/>
            </a:pPr>
            <a:r>
              <a:rPr lang="en-US" sz="2600" smtClean="0"/>
              <a:t>Receiving mental, physical, social, and spiritual </a:t>
            </a:r>
            <a:r>
              <a:rPr lang="en-US" sz="2600" b="1" smtClean="0"/>
              <a:t>supports</a:t>
            </a:r>
            <a:r>
              <a:rPr lang="en-US" sz="2600" smtClean="0"/>
              <a:t> from fellow members of religious communities (or spiritually oriented social support systems).</a:t>
            </a:r>
          </a:p>
          <a:p>
            <a:pPr lvl="1" eaLnBrk="1" hangingPunct="1">
              <a:lnSpc>
                <a:spcPct val="90000"/>
              </a:lnSpc>
              <a:defRPr/>
            </a:pPr>
            <a:r>
              <a:rPr lang="en-US" sz="2600" smtClean="0"/>
              <a:t>Learning and </a:t>
            </a:r>
            <a:r>
              <a:rPr lang="en-US" sz="2600" b="1" smtClean="0"/>
              <a:t>practicing health promoting</a:t>
            </a:r>
            <a:r>
              <a:rPr lang="en-US" sz="2600" smtClean="0"/>
              <a:t> beliefs, values, and behaviors for religious/spiritual support systems.</a:t>
            </a:r>
          </a:p>
          <a:p>
            <a:pPr lvl="1" eaLnBrk="1" hangingPunct="1">
              <a:lnSpc>
                <a:spcPct val="90000"/>
              </a:lnSpc>
              <a:defRPr/>
            </a:pPr>
            <a:r>
              <a:rPr lang="en-US" sz="2600" smtClean="0"/>
              <a:t>Participating in and receiving positive </a:t>
            </a:r>
            <a:r>
              <a:rPr lang="en-US" sz="2600" b="1" smtClean="0"/>
              <a:t>healing intentions</a:t>
            </a:r>
            <a:r>
              <a:rPr lang="en-US" sz="2600" smtClean="0"/>
              <a:t> from others (even anonymously or unknowingly) through prayer, meditation, ritual, etc..</a:t>
            </a:r>
          </a:p>
        </p:txBody>
      </p:sp>
      <p:pic>
        <p:nvPicPr>
          <p:cNvPr id="46084" name="Picture 4" descr="white red circle 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304800"/>
            <a:ext cx="8229600" cy="1143000"/>
          </a:xfrm>
        </p:spPr>
        <p:txBody>
          <a:bodyPr/>
          <a:lstStyle/>
          <a:p>
            <a:pPr eaLnBrk="1" hangingPunct="1">
              <a:defRPr/>
            </a:pPr>
            <a:r>
              <a:rPr lang="en-US" sz="3000" u="sng" smtClean="0"/>
              <a:t>Examples of widely used and researched spiritually involved helping practices</a:t>
            </a:r>
          </a:p>
        </p:txBody>
      </p:sp>
      <p:sp>
        <p:nvSpPr>
          <p:cNvPr id="82947" name="Rectangle 3"/>
          <p:cNvSpPr>
            <a:spLocks noGrp="1" noChangeArrowheads="1"/>
          </p:cNvSpPr>
          <p:nvPr>
            <p:ph type="body" idx="1"/>
          </p:nvPr>
        </p:nvSpPr>
        <p:spPr>
          <a:xfrm>
            <a:off x="228600" y="1447800"/>
            <a:ext cx="8458200" cy="5334000"/>
          </a:xfrm>
        </p:spPr>
        <p:txBody>
          <a:bodyPr/>
          <a:lstStyle/>
          <a:p>
            <a:pPr eaLnBrk="1" hangingPunct="1">
              <a:defRPr/>
            </a:pPr>
            <a:r>
              <a:rPr lang="en-US" smtClean="0"/>
              <a:t>Therapeutic qualities of a spiritually sensitive helping </a:t>
            </a:r>
            <a:r>
              <a:rPr lang="en-US" u="sng" smtClean="0"/>
              <a:t>relationship</a:t>
            </a:r>
            <a:r>
              <a:rPr lang="en-US" smtClean="0"/>
              <a:t> (e.g. rapport, empathy, compassion, perceived support/alliance)</a:t>
            </a:r>
          </a:p>
          <a:p>
            <a:pPr eaLnBrk="1" hangingPunct="1">
              <a:defRPr/>
            </a:pPr>
            <a:r>
              <a:rPr lang="en-US" smtClean="0"/>
              <a:t>Instillation of </a:t>
            </a:r>
            <a:r>
              <a:rPr lang="en-US" u="sng" smtClean="0"/>
              <a:t>hope, sense of meaning</a:t>
            </a:r>
          </a:p>
          <a:p>
            <a:pPr eaLnBrk="1" hangingPunct="1">
              <a:defRPr/>
            </a:pPr>
            <a:r>
              <a:rPr lang="en-US" u="sng" smtClean="0"/>
              <a:t>Mindfulness</a:t>
            </a:r>
            <a:r>
              <a:rPr lang="en-US" smtClean="0"/>
              <a:t> based stress reduction (e.g. J. Kabat-Zinn) and cognitive behavioral therapies (e.g. Dialectical Behavior Therapy of Marsha Linehan)</a:t>
            </a:r>
          </a:p>
        </p:txBody>
      </p:sp>
      <p:pic>
        <p:nvPicPr>
          <p:cNvPr id="48132" name="Picture 3" descr="red and blue yantra with stars.jpg"/>
          <p:cNvPicPr>
            <a:picLocks noChangeAspect="1"/>
          </p:cNvPicPr>
          <p:nvPr/>
        </p:nvPicPr>
        <p:blipFill>
          <a:blip r:embed="rId3">
            <a:lum contrast="42000"/>
            <a:extLst>
              <a:ext uri="{28A0092B-C50C-407E-A947-70E740481C1C}">
                <a14:useLocalDpi xmlns:a14="http://schemas.microsoft.com/office/drawing/2010/main" val="0"/>
              </a:ext>
            </a:extLst>
          </a:blip>
          <a:srcRect/>
          <a:stretch>
            <a:fillRect/>
          </a:stretch>
        </p:blipFill>
        <p:spPr bwMode="auto">
          <a:xfrm>
            <a:off x="7772400" y="5562600"/>
            <a:ext cx="1141413" cy="1143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2"/>
          <p:cNvGraphicFramePr>
            <a:graphicFrameLocks noChangeAspect="1"/>
          </p:cNvGraphicFramePr>
          <p:nvPr/>
        </p:nvGraphicFramePr>
        <p:xfrm>
          <a:off x="3048000" y="304800"/>
          <a:ext cx="3276600" cy="3127375"/>
        </p:xfrm>
        <a:graphic>
          <a:graphicData uri="http://schemas.openxmlformats.org/presentationml/2006/ole">
            <mc:AlternateContent xmlns:mc="http://schemas.openxmlformats.org/markup-compatibility/2006">
              <mc:Choice xmlns:v="urn:schemas-microsoft-com:vml" Requires="v">
                <p:oleObj spid="_x0000_s50186" name="Photo Editor Photo" r:id="rId4" imgW="2704762" imgH="2580952" progId="">
                  <p:embed/>
                </p:oleObj>
              </mc:Choice>
              <mc:Fallback>
                <p:oleObj name="Photo Editor Photo" r:id="rId4" imgW="2704762" imgH="2580952"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04800"/>
                        <a:ext cx="3276600" cy="31273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79" name="Text Box 3"/>
          <p:cNvSpPr txBox="1">
            <a:spLocks noChangeArrowheads="1"/>
          </p:cNvSpPr>
          <p:nvPr/>
        </p:nvSpPr>
        <p:spPr bwMode="auto">
          <a:xfrm>
            <a:off x="1066800" y="3505200"/>
            <a:ext cx="7162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a:latin typeface="Calibri" panose="020F0502020204030204" pitchFamily="34" charset="0"/>
              </a:rPr>
              <a:t>Faithfulness</a:t>
            </a:r>
          </a:p>
          <a:p>
            <a:pPr eaLnBrk="1" hangingPunct="1">
              <a:spcBef>
                <a:spcPct val="0"/>
              </a:spcBef>
              <a:buClrTx/>
              <a:buSzTx/>
              <a:buFontTx/>
              <a:buNone/>
            </a:pPr>
            <a:r>
              <a:rPr lang="en-US" altLang="en-US" sz="2400" b="1">
                <a:latin typeface="Calibri" panose="020F0502020204030204" pitchFamily="34" charset="0"/>
              </a:rPr>
              <a:t>There should be faithfulness of taking medicine  and prayer; Prayer is the best medicine. Without taking my medicine I would be spiritually bankrupt.  I need to pray continually.</a:t>
            </a:r>
          </a:p>
        </p:txBody>
      </p:sp>
      <p:sp>
        <p:nvSpPr>
          <p:cNvPr id="50180" name="Rectangle 4"/>
          <p:cNvSpPr>
            <a:spLocks noChangeArrowheads="1"/>
          </p:cNvSpPr>
          <p:nvPr/>
        </p:nvSpPr>
        <p:spPr bwMode="auto">
          <a:xfrm>
            <a:off x="6400800" y="3048000"/>
            <a:ext cx="172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800">
                <a:latin typeface="Arial" panose="020B0604020202020204" pitchFamily="34" charset="0"/>
              </a:rPr>
              <a:t>Connie English</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800600"/>
          </a:xfr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dirty="0" smtClean="0"/>
              <a:t>Assessing Spirituality </a:t>
            </a:r>
            <a:br>
              <a:rPr lang="en-US" dirty="0" smtClean="0"/>
            </a:br>
            <a:r>
              <a:rPr lang="en-US" dirty="0" smtClean="0"/>
              <a:t>Within the Strengths Model of Mental Health Recovery </a:t>
            </a:r>
            <a:br>
              <a:rPr lang="en-US" dirty="0" smtClean="0"/>
            </a:br>
            <a:r>
              <a:rPr lang="en-US" dirty="0"/>
              <a:t/>
            </a:r>
            <a:br>
              <a:rPr lang="en-US" dirty="0"/>
            </a:br>
            <a:endParaRPr lang="en-US" sz="2400" dirty="0"/>
          </a:p>
        </p:txBody>
      </p:sp>
      <p:sp>
        <p:nvSpPr>
          <p:cNvPr id="2050" name="Rectangle 2"/>
          <p:cNvSpPr>
            <a:spLocks noChangeArrowheads="1"/>
          </p:cNvSpPr>
          <p:nvPr/>
        </p:nvSpPr>
        <p:spPr bwMode="auto">
          <a:xfrm>
            <a:off x="381000" y="6019800"/>
            <a:ext cx="8763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This study was supported in part by the Shumaker Family Foundation and the </a:t>
            </a:r>
            <a:r>
              <a:rPr lang="en-US" sz="1400" dirty="0">
                <a:latin typeface="+mj-lt"/>
              </a:rPr>
              <a:t>Center for Mental Health Research and Innovation</a:t>
            </a:r>
            <a:r>
              <a:rPr kumimoji="0" lang="en-GB" sz="1400" b="0" i="0" u="none" strike="noStrike" cap="none" normalizeH="0" baseline="0" dirty="0" smtClean="0">
                <a:ln>
                  <a:noFill/>
                </a:ln>
                <a:solidFill>
                  <a:schemeClr val="tx1"/>
                </a:solidFill>
                <a:effectLst/>
                <a:latin typeface="+mj-lt"/>
                <a:ea typeface="Calibri" pitchFamily="34" charset="0"/>
                <a:cs typeface="Times New Roman" pitchFamily="18" charset="0"/>
              </a:rPr>
              <a:t> at the University of Kansas, School of Social Welfare. </a:t>
            </a:r>
            <a:endParaRPr kumimoji="0" lang="en-GB" sz="14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444102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of the pamphlet  </a:t>
            </a:r>
            <a:endParaRPr lang="en-US" dirty="0"/>
          </a:p>
        </p:txBody>
      </p:sp>
      <p:sp>
        <p:nvSpPr>
          <p:cNvPr id="3" name="Content Placeholder 2"/>
          <p:cNvSpPr>
            <a:spLocks noGrp="1"/>
          </p:cNvSpPr>
          <p:nvPr>
            <p:ph idx="1"/>
          </p:nvPr>
        </p:nvSpPr>
        <p:spPr/>
        <p:txBody>
          <a:bodyPr>
            <a:normAutofit fontScale="92500" lnSpcReduction="10000"/>
          </a:bodyPr>
          <a:lstStyle/>
          <a:p>
            <a:pPr marL="457200" lvl="1" indent="0">
              <a:spcAft>
                <a:spcPts val="2400"/>
              </a:spcAft>
              <a:buNone/>
            </a:pPr>
            <a:r>
              <a:rPr lang="en-US" dirty="0" smtClean="0"/>
              <a:t>Gaps in Knowledge/Rationale for Study</a:t>
            </a:r>
          </a:p>
          <a:p>
            <a:pPr lvl="1">
              <a:spcAft>
                <a:spcPts val="2400"/>
              </a:spcAft>
              <a:buFont typeface="Wingdings" pitchFamily="2" charset="2"/>
              <a:buChar char="q"/>
            </a:pPr>
            <a:r>
              <a:rPr lang="en-US" dirty="0" smtClean="0"/>
              <a:t>Little </a:t>
            </a:r>
            <a:r>
              <a:rPr lang="en-US" dirty="0"/>
              <a:t>research on role of spirituality for people with </a:t>
            </a:r>
            <a:r>
              <a:rPr lang="en-US" dirty="0" smtClean="0"/>
              <a:t>Serious Mental illness (SMI)</a:t>
            </a:r>
            <a:endParaRPr lang="en-US" dirty="0"/>
          </a:p>
          <a:p>
            <a:pPr lvl="1">
              <a:spcAft>
                <a:spcPts val="2400"/>
              </a:spcAft>
              <a:buFont typeface="Wingdings" pitchFamily="2" charset="2"/>
              <a:buChar char="q"/>
            </a:pPr>
            <a:r>
              <a:rPr lang="en-US" dirty="0"/>
              <a:t>Little guidance for how to assess spirituality with people with SMI</a:t>
            </a:r>
          </a:p>
          <a:p>
            <a:pPr lvl="1">
              <a:spcAft>
                <a:spcPts val="2400"/>
              </a:spcAft>
              <a:buFont typeface="Wingdings" pitchFamily="2" charset="2"/>
              <a:buChar char="q"/>
            </a:pPr>
            <a:r>
              <a:rPr lang="en-US" dirty="0"/>
              <a:t>Many questions arose during trainings on the topic</a:t>
            </a:r>
          </a:p>
          <a:p>
            <a:endParaRPr lang="en-US" dirty="0"/>
          </a:p>
        </p:txBody>
      </p:sp>
    </p:spTree>
    <p:extLst>
      <p:ext uri="{BB962C8B-B14F-4D97-AF65-F5344CB8AC3E}">
        <p14:creationId xmlns:p14="http://schemas.microsoft.com/office/powerpoint/2010/main" val="4011097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Brief Background </a:t>
            </a:r>
            <a:endParaRPr lang="en-US" dirty="0"/>
          </a:p>
        </p:txBody>
      </p:sp>
      <p:sp>
        <p:nvSpPr>
          <p:cNvPr id="8" name="Freeform 7"/>
          <p:cNvSpPr/>
          <p:nvPr/>
        </p:nvSpPr>
        <p:spPr>
          <a:xfrm>
            <a:off x="457200" y="1180011"/>
            <a:ext cx="7124700" cy="1645920"/>
          </a:xfrm>
          <a:custGeom>
            <a:avLst/>
            <a:gdLst>
              <a:gd name="connsiteX0" fmla="*/ 0 w 7124700"/>
              <a:gd name="connsiteY0" fmla="*/ 164592 h 1645920"/>
              <a:gd name="connsiteX1" fmla="*/ 164592 w 7124700"/>
              <a:gd name="connsiteY1" fmla="*/ 0 h 1645920"/>
              <a:gd name="connsiteX2" fmla="*/ 6960108 w 7124700"/>
              <a:gd name="connsiteY2" fmla="*/ 0 h 1645920"/>
              <a:gd name="connsiteX3" fmla="*/ 7124700 w 7124700"/>
              <a:gd name="connsiteY3" fmla="*/ 164592 h 1645920"/>
              <a:gd name="connsiteX4" fmla="*/ 7124700 w 7124700"/>
              <a:gd name="connsiteY4" fmla="*/ 1481328 h 1645920"/>
              <a:gd name="connsiteX5" fmla="*/ 6960108 w 7124700"/>
              <a:gd name="connsiteY5" fmla="*/ 1645920 h 1645920"/>
              <a:gd name="connsiteX6" fmla="*/ 164592 w 7124700"/>
              <a:gd name="connsiteY6" fmla="*/ 1645920 h 1645920"/>
              <a:gd name="connsiteX7" fmla="*/ 0 w 7124700"/>
              <a:gd name="connsiteY7" fmla="*/ 1481328 h 1645920"/>
              <a:gd name="connsiteX8" fmla="*/ 0 w 7124700"/>
              <a:gd name="connsiteY8" fmla="*/ 164592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700" h="1645920">
                <a:moveTo>
                  <a:pt x="0" y="164592"/>
                </a:moveTo>
                <a:cubicBezTo>
                  <a:pt x="0" y="73690"/>
                  <a:pt x="73690" y="0"/>
                  <a:pt x="164592" y="0"/>
                </a:cubicBezTo>
                <a:lnTo>
                  <a:pt x="6960108" y="0"/>
                </a:lnTo>
                <a:cubicBezTo>
                  <a:pt x="7051010" y="0"/>
                  <a:pt x="7124700" y="73690"/>
                  <a:pt x="7124700" y="164592"/>
                </a:cubicBezTo>
                <a:lnTo>
                  <a:pt x="7124700" y="1481328"/>
                </a:lnTo>
                <a:cubicBezTo>
                  <a:pt x="7124700" y="1572230"/>
                  <a:pt x="7051010" y="1645920"/>
                  <a:pt x="6960108" y="1645920"/>
                </a:cubicBezTo>
                <a:lnTo>
                  <a:pt x="164592" y="1645920"/>
                </a:lnTo>
                <a:cubicBezTo>
                  <a:pt x="73690" y="1645920"/>
                  <a:pt x="0" y="1572230"/>
                  <a:pt x="0" y="1481328"/>
                </a:cubicBezTo>
                <a:lnTo>
                  <a:pt x="0" y="16459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0127" tIns="170127" rIns="1849789" bIns="170127" numCol="1" spcCol="1270" anchor="ctr" anchorCtr="0">
            <a:noAutofit/>
          </a:bodyPr>
          <a:lstStyle/>
          <a:p>
            <a:pPr lvl="0" algn="l" defTabSz="1422400">
              <a:lnSpc>
                <a:spcPct val="90000"/>
              </a:lnSpc>
              <a:spcBef>
                <a:spcPct val="0"/>
              </a:spcBef>
              <a:spcAft>
                <a:spcPct val="35000"/>
              </a:spcAft>
            </a:pPr>
            <a:r>
              <a:rPr lang="en-US" sz="3200" dirty="0" smtClean="0"/>
              <a:t>Phase I</a:t>
            </a:r>
            <a:r>
              <a:rPr lang="en-US" sz="3200" kern="1200" dirty="0" smtClean="0"/>
              <a:t>. Focus groups were conducted with mental health professionals and consumers. </a:t>
            </a:r>
            <a:endParaRPr lang="en-US" sz="3200" kern="1200" dirty="0"/>
          </a:p>
        </p:txBody>
      </p:sp>
      <p:sp>
        <p:nvSpPr>
          <p:cNvPr id="9" name="Freeform 8"/>
          <p:cNvSpPr/>
          <p:nvPr/>
        </p:nvSpPr>
        <p:spPr>
          <a:xfrm>
            <a:off x="1085848" y="3100250"/>
            <a:ext cx="7372351" cy="1645920"/>
          </a:xfrm>
          <a:custGeom>
            <a:avLst/>
            <a:gdLst>
              <a:gd name="connsiteX0" fmla="*/ 0 w 7124700"/>
              <a:gd name="connsiteY0" fmla="*/ 164592 h 1645920"/>
              <a:gd name="connsiteX1" fmla="*/ 164592 w 7124700"/>
              <a:gd name="connsiteY1" fmla="*/ 0 h 1645920"/>
              <a:gd name="connsiteX2" fmla="*/ 6960108 w 7124700"/>
              <a:gd name="connsiteY2" fmla="*/ 0 h 1645920"/>
              <a:gd name="connsiteX3" fmla="*/ 7124700 w 7124700"/>
              <a:gd name="connsiteY3" fmla="*/ 164592 h 1645920"/>
              <a:gd name="connsiteX4" fmla="*/ 7124700 w 7124700"/>
              <a:gd name="connsiteY4" fmla="*/ 1481328 h 1645920"/>
              <a:gd name="connsiteX5" fmla="*/ 6960108 w 7124700"/>
              <a:gd name="connsiteY5" fmla="*/ 1645920 h 1645920"/>
              <a:gd name="connsiteX6" fmla="*/ 164592 w 7124700"/>
              <a:gd name="connsiteY6" fmla="*/ 1645920 h 1645920"/>
              <a:gd name="connsiteX7" fmla="*/ 0 w 7124700"/>
              <a:gd name="connsiteY7" fmla="*/ 1481328 h 1645920"/>
              <a:gd name="connsiteX8" fmla="*/ 0 w 7124700"/>
              <a:gd name="connsiteY8" fmla="*/ 164592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700" h="1645920">
                <a:moveTo>
                  <a:pt x="0" y="164592"/>
                </a:moveTo>
                <a:cubicBezTo>
                  <a:pt x="0" y="73690"/>
                  <a:pt x="73690" y="0"/>
                  <a:pt x="164592" y="0"/>
                </a:cubicBezTo>
                <a:lnTo>
                  <a:pt x="6960108" y="0"/>
                </a:lnTo>
                <a:cubicBezTo>
                  <a:pt x="7051010" y="0"/>
                  <a:pt x="7124700" y="73690"/>
                  <a:pt x="7124700" y="164592"/>
                </a:cubicBezTo>
                <a:lnTo>
                  <a:pt x="7124700" y="1481328"/>
                </a:lnTo>
                <a:cubicBezTo>
                  <a:pt x="7124700" y="1572230"/>
                  <a:pt x="7051010" y="1645920"/>
                  <a:pt x="6960108" y="1645920"/>
                </a:cubicBezTo>
                <a:lnTo>
                  <a:pt x="164592" y="1645920"/>
                </a:lnTo>
                <a:cubicBezTo>
                  <a:pt x="73690" y="1645920"/>
                  <a:pt x="0" y="1572230"/>
                  <a:pt x="0" y="1481328"/>
                </a:cubicBezTo>
                <a:lnTo>
                  <a:pt x="0" y="164592"/>
                </a:lnTo>
                <a:close/>
              </a:path>
            </a:pathLst>
          </a:cu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170127" tIns="170127" rIns="1868625" bIns="170127" numCol="1" spcCol="1270" anchor="ctr" anchorCtr="0">
            <a:noAutofit/>
          </a:bodyPr>
          <a:lstStyle/>
          <a:p>
            <a:pPr lvl="0" algn="l" defTabSz="1422400">
              <a:lnSpc>
                <a:spcPct val="90000"/>
              </a:lnSpc>
              <a:spcBef>
                <a:spcPct val="0"/>
              </a:spcBef>
              <a:spcAft>
                <a:spcPct val="35000"/>
              </a:spcAft>
            </a:pPr>
            <a:r>
              <a:rPr lang="en-GB" sz="3200" kern="1200" dirty="0" smtClean="0"/>
              <a:t>Phase II. Consultation meetings were held with a panel of strengths model leaders.</a:t>
            </a:r>
            <a:endParaRPr lang="en-GB" sz="3200" kern="1200" dirty="0"/>
          </a:p>
        </p:txBody>
      </p:sp>
      <p:sp>
        <p:nvSpPr>
          <p:cNvPr id="10" name="Freeform 9"/>
          <p:cNvSpPr/>
          <p:nvPr/>
        </p:nvSpPr>
        <p:spPr>
          <a:xfrm>
            <a:off x="1714498" y="4942111"/>
            <a:ext cx="7277101" cy="1802677"/>
          </a:xfrm>
          <a:custGeom>
            <a:avLst/>
            <a:gdLst>
              <a:gd name="connsiteX0" fmla="*/ 0 w 7124700"/>
              <a:gd name="connsiteY0" fmla="*/ 180268 h 1802677"/>
              <a:gd name="connsiteX1" fmla="*/ 180268 w 7124700"/>
              <a:gd name="connsiteY1" fmla="*/ 0 h 1802677"/>
              <a:gd name="connsiteX2" fmla="*/ 6944432 w 7124700"/>
              <a:gd name="connsiteY2" fmla="*/ 0 h 1802677"/>
              <a:gd name="connsiteX3" fmla="*/ 7124700 w 7124700"/>
              <a:gd name="connsiteY3" fmla="*/ 180268 h 1802677"/>
              <a:gd name="connsiteX4" fmla="*/ 7124700 w 7124700"/>
              <a:gd name="connsiteY4" fmla="*/ 1622409 h 1802677"/>
              <a:gd name="connsiteX5" fmla="*/ 6944432 w 7124700"/>
              <a:gd name="connsiteY5" fmla="*/ 1802677 h 1802677"/>
              <a:gd name="connsiteX6" fmla="*/ 180268 w 7124700"/>
              <a:gd name="connsiteY6" fmla="*/ 1802677 h 1802677"/>
              <a:gd name="connsiteX7" fmla="*/ 0 w 7124700"/>
              <a:gd name="connsiteY7" fmla="*/ 1622409 h 1802677"/>
              <a:gd name="connsiteX8" fmla="*/ 0 w 7124700"/>
              <a:gd name="connsiteY8" fmla="*/ 180268 h 180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4700" h="1802677">
                <a:moveTo>
                  <a:pt x="0" y="180268"/>
                </a:moveTo>
                <a:cubicBezTo>
                  <a:pt x="0" y="80709"/>
                  <a:pt x="80709" y="0"/>
                  <a:pt x="180268" y="0"/>
                </a:cubicBezTo>
                <a:lnTo>
                  <a:pt x="6944432" y="0"/>
                </a:lnTo>
                <a:cubicBezTo>
                  <a:pt x="7043991" y="0"/>
                  <a:pt x="7124700" y="80709"/>
                  <a:pt x="7124700" y="180268"/>
                </a:cubicBezTo>
                <a:lnTo>
                  <a:pt x="7124700" y="1622409"/>
                </a:lnTo>
                <a:cubicBezTo>
                  <a:pt x="7124700" y="1721968"/>
                  <a:pt x="7043991" y="1802677"/>
                  <a:pt x="6944432" y="1802677"/>
                </a:cubicBezTo>
                <a:lnTo>
                  <a:pt x="180268" y="1802677"/>
                </a:lnTo>
                <a:cubicBezTo>
                  <a:pt x="80709" y="1802677"/>
                  <a:pt x="0" y="1721968"/>
                  <a:pt x="0" y="1622409"/>
                </a:cubicBezTo>
                <a:lnTo>
                  <a:pt x="0" y="180268"/>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174719" tIns="174719" rIns="1873217" bIns="174719" numCol="1" spcCol="1270" anchor="ctr" anchorCtr="0">
            <a:noAutofit/>
          </a:bodyPr>
          <a:lstStyle/>
          <a:p>
            <a:pPr lvl="0" algn="l" defTabSz="1422400">
              <a:lnSpc>
                <a:spcPct val="90000"/>
              </a:lnSpc>
              <a:spcBef>
                <a:spcPct val="0"/>
              </a:spcBef>
              <a:spcAft>
                <a:spcPct val="35000"/>
              </a:spcAft>
            </a:pPr>
            <a:r>
              <a:rPr lang="en-GB" sz="3200" kern="1200" dirty="0" smtClean="0"/>
              <a:t>Phase III. Consultation meetings were held with a panel of strengths model case managers.</a:t>
            </a:r>
            <a:endParaRPr lang="en-GB" sz="3200" kern="1200" dirty="0"/>
          </a:p>
        </p:txBody>
      </p:sp>
      <p:sp>
        <p:nvSpPr>
          <p:cNvPr id="11" name="Freeform 10"/>
          <p:cNvSpPr/>
          <p:nvPr/>
        </p:nvSpPr>
        <p:spPr>
          <a:xfrm>
            <a:off x="6512052" y="2428166"/>
            <a:ext cx="1069848" cy="1069848"/>
          </a:xfrm>
          <a:custGeom>
            <a:avLst/>
            <a:gdLst>
              <a:gd name="connsiteX0" fmla="*/ 0 w 1069848"/>
              <a:gd name="connsiteY0" fmla="*/ 588416 h 1069848"/>
              <a:gd name="connsiteX1" fmla="*/ 240716 w 1069848"/>
              <a:gd name="connsiteY1" fmla="*/ 588416 h 1069848"/>
              <a:gd name="connsiteX2" fmla="*/ 240716 w 1069848"/>
              <a:gd name="connsiteY2" fmla="*/ 0 h 1069848"/>
              <a:gd name="connsiteX3" fmla="*/ 829132 w 1069848"/>
              <a:gd name="connsiteY3" fmla="*/ 0 h 1069848"/>
              <a:gd name="connsiteX4" fmla="*/ 829132 w 1069848"/>
              <a:gd name="connsiteY4" fmla="*/ 588416 h 1069848"/>
              <a:gd name="connsiteX5" fmla="*/ 1069848 w 1069848"/>
              <a:gd name="connsiteY5" fmla="*/ 588416 h 1069848"/>
              <a:gd name="connsiteX6" fmla="*/ 534924 w 1069848"/>
              <a:gd name="connsiteY6" fmla="*/ 1069848 h 1069848"/>
              <a:gd name="connsiteX7" fmla="*/ 0 w 1069848"/>
              <a:gd name="connsiteY7" fmla="*/ 588416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848" h="1069848">
                <a:moveTo>
                  <a:pt x="0" y="588416"/>
                </a:moveTo>
                <a:lnTo>
                  <a:pt x="240716" y="588416"/>
                </a:lnTo>
                <a:lnTo>
                  <a:pt x="240716" y="0"/>
                </a:lnTo>
                <a:lnTo>
                  <a:pt x="829132" y="0"/>
                </a:lnTo>
                <a:lnTo>
                  <a:pt x="829132" y="588416"/>
                </a:lnTo>
                <a:lnTo>
                  <a:pt x="1069848" y="588416"/>
                </a:lnTo>
                <a:lnTo>
                  <a:pt x="534924" y="1069848"/>
                </a:lnTo>
                <a:lnTo>
                  <a:pt x="0" y="588416"/>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86436" tIns="45720" rIns="286436" bIns="310507" numCol="1" spcCol="1270" anchor="ctr" anchorCtr="0">
            <a:noAutofit/>
          </a:bodyPr>
          <a:lstStyle/>
          <a:p>
            <a:pPr lvl="0" algn="ctr" defTabSz="1600200">
              <a:lnSpc>
                <a:spcPct val="90000"/>
              </a:lnSpc>
              <a:spcBef>
                <a:spcPct val="0"/>
              </a:spcBef>
              <a:spcAft>
                <a:spcPct val="35000"/>
              </a:spcAft>
            </a:pPr>
            <a:endParaRPr lang="en-US" sz="3600" kern="1200"/>
          </a:p>
        </p:txBody>
      </p:sp>
      <p:sp>
        <p:nvSpPr>
          <p:cNvPr id="12" name="Freeform 11"/>
          <p:cNvSpPr/>
          <p:nvPr/>
        </p:nvSpPr>
        <p:spPr>
          <a:xfrm>
            <a:off x="7140701" y="4337433"/>
            <a:ext cx="1069848" cy="1069848"/>
          </a:xfrm>
          <a:custGeom>
            <a:avLst/>
            <a:gdLst>
              <a:gd name="connsiteX0" fmla="*/ 0 w 1069848"/>
              <a:gd name="connsiteY0" fmla="*/ 588416 h 1069848"/>
              <a:gd name="connsiteX1" fmla="*/ 240716 w 1069848"/>
              <a:gd name="connsiteY1" fmla="*/ 588416 h 1069848"/>
              <a:gd name="connsiteX2" fmla="*/ 240716 w 1069848"/>
              <a:gd name="connsiteY2" fmla="*/ 0 h 1069848"/>
              <a:gd name="connsiteX3" fmla="*/ 829132 w 1069848"/>
              <a:gd name="connsiteY3" fmla="*/ 0 h 1069848"/>
              <a:gd name="connsiteX4" fmla="*/ 829132 w 1069848"/>
              <a:gd name="connsiteY4" fmla="*/ 588416 h 1069848"/>
              <a:gd name="connsiteX5" fmla="*/ 1069848 w 1069848"/>
              <a:gd name="connsiteY5" fmla="*/ 588416 h 1069848"/>
              <a:gd name="connsiteX6" fmla="*/ 534924 w 1069848"/>
              <a:gd name="connsiteY6" fmla="*/ 1069848 h 1069848"/>
              <a:gd name="connsiteX7" fmla="*/ 0 w 1069848"/>
              <a:gd name="connsiteY7" fmla="*/ 588416 h 106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848" h="1069848">
                <a:moveTo>
                  <a:pt x="0" y="588416"/>
                </a:moveTo>
                <a:lnTo>
                  <a:pt x="240716" y="588416"/>
                </a:lnTo>
                <a:lnTo>
                  <a:pt x="240716" y="0"/>
                </a:lnTo>
                <a:lnTo>
                  <a:pt x="829132" y="0"/>
                </a:lnTo>
                <a:lnTo>
                  <a:pt x="829132" y="588416"/>
                </a:lnTo>
                <a:lnTo>
                  <a:pt x="1069848" y="588416"/>
                </a:lnTo>
                <a:lnTo>
                  <a:pt x="534924" y="1069848"/>
                </a:lnTo>
                <a:lnTo>
                  <a:pt x="0" y="588416"/>
                </a:lnTo>
                <a:close/>
              </a:path>
            </a:pathLst>
          </a:custGeom>
        </p:spPr>
        <p:style>
          <a:lnRef idx="2">
            <a:schemeClr val="accent3">
              <a:tint val="40000"/>
              <a:alpha val="90000"/>
              <a:hueOff val="10716850"/>
              <a:satOff val="-13793"/>
              <a:lumOff val="-1075"/>
              <a:alphaOff val="0"/>
            </a:schemeClr>
          </a:lnRef>
          <a:fillRef idx="1">
            <a:schemeClr val="accent3">
              <a:tint val="40000"/>
              <a:alpha val="90000"/>
              <a:hueOff val="10716850"/>
              <a:satOff val="-13793"/>
              <a:lumOff val="-1075"/>
              <a:alphaOff val="0"/>
            </a:schemeClr>
          </a:fillRef>
          <a:effectRef idx="0">
            <a:schemeClr val="accent3">
              <a:tint val="40000"/>
              <a:alpha val="90000"/>
              <a:hueOff val="10716850"/>
              <a:satOff val="-13793"/>
              <a:lumOff val="-1075"/>
              <a:alphaOff val="0"/>
            </a:schemeClr>
          </a:effectRef>
          <a:fontRef idx="minor">
            <a:schemeClr val="dk1">
              <a:hueOff val="0"/>
              <a:satOff val="0"/>
              <a:lumOff val="0"/>
              <a:alphaOff val="0"/>
            </a:schemeClr>
          </a:fontRef>
        </p:style>
        <p:txBody>
          <a:bodyPr spcFirstLastPara="0" vert="horz" wrap="square" lIns="286436" tIns="45720" rIns="286436" bIns="310507" numCol="1" spcCol="1270" anchor="ctr" anchorCtr="0">
            <a:noAutofit/>
          </a:bodyPr>
          <a:lstStyle/>
          <a:p>
            <a:pPr lvl="0" algn="ctr" defTabSz="1600200">
              <a:lnSpc>
                <a:spcPct val="90000"/>
              </a:lnSpc>
              <a:spcBef>
                <a:spcPct val="0"/>
              </a:spcBef>
              <a:spcAft>
                <a:spcPct val="35000"/>
              </a:spcAft>
            </a:pPr>
            <a:endParaRPr lang="en-US" sz="3600" kern="1200"/>
          </a:p>
        </p:txBody>
      </p:sp>
    </p:spTree>
    <p:extLst>
      <p:ext uri="{BB962C8B-B14F-4D97-AF65-F5344CB8AC3E}">
        <p14:creationId xmlns:p14="http://schemas.microsoft.com/office/powerpoint/2010/main" val="293661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457200"/>
            <a:ext cx="7391400" cy="838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smtClean="0"/>
              <a:t>Phase I : Focus Groups </a:t>
            </a:r>
            <a:endParaRPr lang="en-US" sz="3600" dirty="0"/>
          </a:p>
        </p:txBody>
      </p:sp>
      <p:sp>
        <p:nvSpPr>
          <p:cNvPr id="3" name="Content Placeholder 2"/>
          <p:cNvSpPr>
            <a:spLocks noGrp="1"/>
          </p:cNvSpPr>
          <p:nvPr>
            <p:ph idx="1"/>
          </p:nvPr>
        </p:nvSpPr>
        <p:spPr>
          <a:xfrm>
            <a:off x="381000" y="1447800"/>
            <a:ext cx="8267700" cy="4800600"/>
          </a:xfrm>
        </p:spPr>
        <p:txBody>
          <a:bodyPr>
            <a:normAutofit fontScale="77500" lnSpcReduction="20000"/>
          </a:bodyPr>
          <a:lstStyle/>
          <a:p>
            <a:pPr>
              <a:spcAft>
                <a:spcPts val="1200"/>
              </a:spcAft>
              <a:buFont typeface="Wingdings" pitchFamily="2" charset="2"/>
              <a:buChar char="q"/>
            </a:pPr>
            <a:r>
              <a:rPr lang="en-US" sz="2800" dirty="0" smtClean="0"/>
              <a:t> </a:t>
            </a:r>
            <a:r>
              <a:rPr lang="en-US" sz="2800" dirty="0"/>
              <a:t>6 focus groups in total: One professional group and one consumer group at each of three community mental health centers (CMHC) </a:t>
            </a:r>
          </a:p>
          <a:p>
            <a:pPr>
              <a:spcAft>
                <a:spcPts val="1200"/>
              </a:spcAft>
              <a:buFont typeface="Wingdings" pitchFamily="2" charset="2"/>
              <a:buChar char="q"/>
            </a:pPr>
            <a:r>
              <a:rPr lang="en-US" sz="2800" dirty="0"/>
              <a:t>Total # of participants=48 (23 professionals &amp; 25 consumers) </a:t>
            </a:r>
            <a:endParaRPr lang="en-US" sz="2800" dirty="0" smtClean="0"/>
          </a:p>
          <a:p>
            <a:pPr>
              <a:spcAft>
                <a:spcPts val="1200"/>
              </a:spcAft>
              <a:buFont typeface="Wingdings" pitchFamily="2" charset="2"/>
              <a:buChar char="q"/>
            </a:pPr>
            <a:r>
              <a:rPr lang="en-US" sz="2800" u="sng" dirty="0" smtClean="0"/>
              <a:t>Focus Groups offers insight about</a:t>
            </a:r>
            <a:r>
              <a:rPr lang="en-US" sz="2800" dirty="0" smtClean="0"/>
              <a:t>:</a:t>
            </a:r>
          </a:p>
          <a:p>
            <a:pPr lvl="1">
              <a:buFont typeface="Wingdings" pitchFamily="2" charset="2"/>
              <a:buChar char="§"/>
            </a:pPr>
            <a:r>
              <a:rPr lang="en-US" dirty="0"/>
              <a:t>P</a:t>
            </a:r>
            <a:r>
              <a:rPr lang="en-US" dirty="0" smtClean="0"/>
              <a:t>rofessionals </a:t>
            </a:r>
            <a:r>
              <a:rPr lang="en-US" dirty="0"/>
              <a:t>and consumers experiences engaging in spiritual assessment in mental health </a:t>
            </a:r>
            <a:r>
              <a:rPr lang="en-US" dirty="0" smtClean="0"/>
              <a:t>settings</a:t>
            </a:r>
          </a:p>
          <a:p>
            <a:pPr lvl="1">
              <a:buFont typeface="Wingdings" pitchFamily="2" charset="2"/>
              <a:buChar char="§"/>
            </a:pPr>
            <a:r>
              <a:rPr lang="en-GB" dirty="0"/>
              <a:t>P</a:t>
            </a:r>
            <a:r>
              <a:rPr lang="en-GB" dirty="0" smtClean="0"/>
              <a:t>ractice principles </a:t>
            </a:r>
            <a:r>
              <a:rPr lang="en-GB" dirty="0"/>
              <a:t>for spiritual assessment when working with people with </a:t>
            </a:r>
            <a:r>
              <a:rPr lang="en-US" dirty="0"/>
              <a:t>severe mental </a:t>
            </a:r>
            <a:r>
              <a:rPr lang="en-US" dirty="0" smtClean="0"/>
              <a:t>illness</a:t>
            </a:r>
          </a:p>
          <a:p>
            <a:pPr lvl="1">
              <a:buFont typeface="Wingdings" pitchFamily="2" charset="2"/>
              <a:buChar char="§"/>
            </a:pPr>
            <a:r>
              <a:rPr lang="en-US" dirty="0"/>
              <a:t>Effective practice approaches and questions for addressing spirituality in both religious and nonreligious forms in the lives of people with psychiatric </a:t>
            </a:r>
            <a:r>
              <a:rPr lang="en-US" dirty="0" smtClean="0"/>
              <a:t>disabilities</a:t>
            </a:r>
          </a:p>
          <a:p>
            <a:pPr lvl="8">
              <a:buFont typeface="Wingdings" pitchFamily="2" charset="2"/>
              <a:buChar char="§"/>
            </a:pPr>
            <a:endParaRPr lang="en-US" dirty="0"/>
          </a:p>
          <a:p>
            <a:pPr lvl="1">
              <a:buFont typeface="Wingdings" pitchFamily="2" charset="2"/>
              <a:buChar char="§"/>
            </a:pPr>
            <a:endParaRPr lang="en-US" dirty="0" smtClean="0"/>
          </a:p>
          <a:p>
            <a:pPr lvl="1">
              <a:buFont typeface="Wingdings" pitchFamily="2" charset="2"/>
              <a:buChar char="§"/>
            </a:pPr>
            <a:endParaRPr lang="en-US" dirty="0" smtClean="0"/>
          </a:p>
        </p:txBody>
      </p:sp>
      <p:sp>
        <p:nvSpPr>
          <p:cNvPr id="7" name="Right Arrow 6"/>
          <p:cNvSpPr/>
          <p:nvPr/>
        </p:nvSpPr>
        <p:spPr>
          <a:xfrm>
            <a:off x="3354674" y="5869402"/>
            <a:ext cx="1219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34555" y="5714770"/>
            <a:ext cx="40386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smtClean="0"/>
              <a:t>A draft pamphlet was created</a:t>
            </a:r>
            <a:r>
              <a:rPr lang="en-US" dirty="0" smtClean="0"/>
              <a:t>. </a:t>
            </a:r>
            <a:endParaRPr lang="en-US" dirty="0"/>
          </a:p>
        </p:txBody>
      </p:sp>
    </p:spTree>
    <p:extLst>
      <p:ext uri="{BB962C8B-B14F-4D97-AF65-F5344CB8AC3E}">
        <p14:creationId xmlns:p14="http://schemas.microsoft.com/office/powerpoint/2010/main" val="1884140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Phase II &amp; III of Study</a:t>
            </a:r>
            <a:endParaRPr lang="en-US" dirty="0"/>
          </a:p>
        </p:txBody>
      </p:sp>
      <p:grpSp>
        <p:nvGrpSpPr>
          <p:cNvPr id="3" name="Group 2"/>
          <p:cNvGrpSpPr/>
          <p:nvPr/>
        </p:nvGrpSpPr>
        <p:grpSpPr>
          <a:xfrm>
            <a:off x="940848" y="1143000"/>
            <a:ext cx="7620000" cy="1447800"/>
            <a:chOff x="628649" y="1881050"/>
            <a:chExt cx="7124700" cy="1645920"/>
          </a:xfrm>
        </p:grpSpPr>
        <p:sp>
          <p:nvSpPr>
            <p:cNvPr id="4" name="Rounded Rectangle 3"/>
            <p:cNvSpPr/>
            <p:nvPr/>
          </p:nvSpPr>
          <p:spPr>
            <a:xfrm>
              <a:off x="628649" y="1881050"/>
              <a:ext cx="7124700" cy="1645920"/>
            </a:xfrm>
            <a:prstGeom prst="roundRect">
              <a:avLst>
                <a:gd name="adj" fmla="val 10000"/>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5" name="Rounded Rectangle 4"/>
            <p:cNvSpPr/>
            <p:nvPr/>
          </p:nvSpPr>
          <p:spPr>
            <a:xfrm>
              <a:off x="676855" y="1929257"/>
              <a:ext cx="7010418" cy="1549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kern="1200" dirty="0" smtClean="0"/>
                <a:t>II. Consultation meetings were held with a panel of strengths model leaders.</a:t>
              </a:r>
              <a:endParaRPr lang="en-GB" sz="3200" kern="1200" dirty="0"/>
            </a:p>
          </p:txBody>
        </p:sp>
      </p:grpSp>
      <p:grpSp>
        <p:nvGrpSpPr>
          <p:cNvPr id="6" name="Group 5"/>
          <p:cNvGrpSpPr/>
          <p:nvPr/>
        </p:nvGrpSpPr>
        <p:grpSpPr>
          <a:xfrm>
            <a:off x="940847" y="2590800"/>
            <a:ext cx="7549331" cy="1442113"/>
            <a:chOff x="1257299" y="3722911"/>
            <a:chExt cx="7124700" cy="1802677"/>
          </a:xfrm>
        </p:grpSpPr>
        <p:sp>
          <p:nvSpPr>
            <p:cNvPr id="7" name="Rounded Rectangle 6"/>
            <p:cNvSpPr/>
            <p:nvPr/>
          </p:nvSpPr>
          <p:spPr>
            <a:xfrm>
              <a:off x="1257299" y="3722911"/>
              <a:ext cx="7124700" cy="1802677"/>
            </a:xfrm>
            <a:prstGeom prst="roundRect">
              <a:avLst>
                <a:gd name="adj" fmla="val 10000"/>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8" name="Rounded Rectangle 4"/>
            <p:cNvSpPr/>
            <p:nvPr/>
          </p:nvSpPr>
          <p:spPr>
            <a:xfrm>
              <a:off x="1310098" y="3775711"/>
              <a:ext cx="7071901" cy="13131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kern="1200" dirty="0" smtClean="0"/>
                <a:t>III. Consultation meetings were held with a panel of strengths model case managers.</a:t>
              </a:r>
              <a:endParaRPr lang="en-GB" sz="3200" kern="1200" dirty="0"/>
            </a:p>
          </p:txBody>
        </p:sp>
      </p:grpSp>
      <p:sp>
        <p:nvSpPr>
          <p:cNvPr id="13" name="Up Arrow 12"/>
          <p:cNvSpPr/>
          <p:nvPr/>
        </p:nvSpPr>
        <p:spPr>
          <a:xfrm rot="10800000">
            <a:off x="3429000" y="4191000"/>
            <a:ext cx="24384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600" y="5029200"/>
            <a:ext cx="8763000" cy="1384995"/>
          </a:xfrm>
          <a:prstGeom prst="rect">
            <a:avLst/>
          </a:prstGeom>
        </p:spPr>
        <p:txBody>
          <a:bodyPr wrap="square">
            <a:spAutoFit/>
          </a:bodyPr>
          <a:lstStyle/>
          <a:p>
            <a:pPr marL="342900" indent="-342900">
              <a:buFont typeface="Wingdings" panose="05000000000000000000" pitchFamily="2" charset="2"/>
              <a:buChar char="q"/>
            </a:pPr>
            <a:r>
              <a:rPr lang="en-US" sz="2800" dirty="0" smtClean="0"/>
              <a:t>To </a:t>
            </a:r>
            <a:r>
              <a:rPr lang="en-US" sz="2800" dirty="0"/>
              <a:t>be consistent with the Strengths Model of mental health practice.</a:t>
            </a:r>
          </a:p>
          <a:p>
            <a:pPr marL="342900" indent="-342900">
              <a:buFont typeface="Wingdings" panose="05000000000000000000" pitchFamily="2" charset="2"/>
              <a:buChar char="q"/>
            </a:pPr>
            <a:r>
              <a:rPr lang="en-US" sz="2800" dirty="0" smtClean="0"/>
              <a:t>To </a:t>
            </a:r>
            <a:r>
              <a:rPr lang="en-US" sz="2800" dirty="0"/>
              <a:t>enhance the relevance, </a:t>
            </a:r>
            <a:r>
              <a:rPr lang="en-US" sz="2800" dirty="0" smtClean="0"/>
              <a:t>applicably, </a:t>
            </a:r>
            <a:r>
              <a:rPr lang="en-US" sz="2800" dirty="0"/>
              <a:t>and usability. </a:t>
            </a:r>
          </a:p>
        </p:txBody>
      </p:sp>
    </p:spTree>
    <p:extLst>
      <p:ext uri="{BB962C8B-B14F-4D97-AF65-F5344CB8AC3E}">
        <p14:creationId xmlns:p14="http://schemas.microsoft.com/office/powerpoint/2010/main" val="3711830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Workshop</a:t>
            </a:r>
            <a:endParaRPr lang="en-US" dirty="0"/>
          </a:p>
        </p:txBody>
      </p:sp>
      <p:sp>
        <p:nvSpPr>
          <p:cNvPr id="3" name="Content Placeholder 2"/>
          <p:cNvSpPr>
            <a:spLocks noGrp="1"/>
          </p:cNvSpPr>
          <p:nvPr>
            <p:ph idx="1"/>
          </p:nvPr>
        </p:nvSpPr>
        <p:spPr/>
        <p:txBody>
          <a:bodyPr>
            <a:normAutofit/>
          </a:bodyPr>
          <a:lstStyle/>
          <a:p>
            <a:r>
              <a:rPr lang="en-US" dirty="0" smtClean="0"/>
              <a:t>overview </a:t>
            </a:r>
            <a:r>
              <a:rPr lang="en-US" dirty="0"/>
              <a:t>of the relevance of spirituality to </a:t>
            </a:r>
            <a:r>
              <a:rPr lang="en-US" dirty="0" smtClean="0"/>
              <a:t>spiritually sensitive social work and mental </a:t>
            </a:r>
            <a:r>
              <a:rPr lang="en-US" dirty="0"/>
              <a:t>health </a:t>
            </a:r>
            <a:r>
              <a:rPr lang="en-US" dirty="0" smtClean="0"/>
              <a:t>recovery</a:t>
            </a:r>
          </a:p>
          <a:p>
            <a:r>
              <a:rPr lang="en-US" dirty="0" smtClean="0"/>
              <a:t>introduction </a:t>
            </a:r>
            <a:r>
              <a:rPr lang="en-US" dirty="0"/>
              <a:t>to use of a new spiritual strengths assessment </a:t>
            </a:r>
            <a:r>
              <a:rPr lang="en-US" dirty="0" smtClean="0"/>
              <a:t>tool for mental health settings</a:t>
            </a:r>
          </a:p>
        </p:txBody>
      </p:sp>
    </p:spTree>
    <p:extLst>
      <p:ext uri="{BB962C8B-B14F-4D97-AF65-F5344CB8AC3E}">
        <p14:creationId xmlns:p14="http://schemas.microsoft.com/office/powerpoint/2010/main" val="51368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The Strengths Assessment</a:t>
            </a:r>
            <a:endParaRPr lang="en-US" dirty="0"/>
          </a:p>
        </p:txBody>
      </p:sp>
      <p:sp>
        <p:nvSpPr>
          <p:cNvPr id="3" name="Content Placeholder 2"/>
          <p:cNvSpPr>
            <a:spLocks noGrp="1"/>
          </p:cNvSpPr>
          <p:nvPr>
            <p:ph idx="1"/>
          </p:nvPr>
        </p:nvSpPr>
        <p:spPr/>
        <p:txBody>
          <a:bodyPr>
            <a:normAutofit fontScale="70000" lnSpcReduction="20000"/>
          </a:bodyPr>
          <a:lstStyle/>
          <a:p>
            <a:pPr>
              <a:spcAft>
                <a:spcPts val="1800"/>
              </a:spcAft>
              <a:buFont typeface="Wingdings" pitchFamily="2" charset="2"/>
              <a:buChar char="§"/>
            </a:pPr>
            <a:r>
              <a:rPr lang="en-US" dirty="0" smtClean="0"/>
              <a:t>A tool used as part of the Strengths Model</a:t>
            </a:r>
          </a:p>
          <a:p>
            <a:pPr>
              <a:spcAft>
                <a:spcPts val="1800"/>
              </a:spcAft>
              <a:buFont typeface="Wingdings" pitchFamily="2" charset="2"/>
              <a:buChar char="§"/>
            </a:pPr>
            <a:r>
              <a:rPr lang="en-US" dirty="0" smtClean="0"/>
              <a:t>Assists in exploring clients’ strengths and resources</a:t>
            </a:r>
          </a:p>
          <a:p>
            <a:pPr>
              <a:spcAft>
                <a:spcPts val="1800"/>
              </a:spcAft>
              <a:buFont typeface="Wingdings" pitchFamily="2" charset="2"/>
              <a:buChar char="§"/>
            </a:pPr>
            <a:r>
              <a:rPr lang="en-US" dirty="0" smtClean="0"/>
              <a:t>Includes the following domains</a:t>
            </a:r>
          </a:p>
          <a:p>
            <a:r>
              <a:rPr lang="en-US" dirty="0" smtClean="0">
                <a:effectLst/>
              </a:rPr>
              <a:t>1. Home/Daily </a:t>
            </a:r>
            <a:r>
              <a:rPr lang="en-US" dirty="0">
                <a:effectLst/>
              </a:rPr>
              <a:t>Living</a:t>
            </a:r>
          </a:p>
          <a:p>
            <a:r>
              <a:rPr lang="en-US" dirty="0" smtClean="0">
                <a:effectLst/>
              </a:rPr>
              <a:t>2. Assets </a:t>
            </a:r>
            <a:r>
              <a:rPr lang="en-US" dirty="0">
                <a:effectLst/>
              </a:rPr>
              <a:t>(Financial/Insurance)</a:t>
            </a:r>
          </a:p>
          <a:p>
            <a:r>
              <a:rPr lang="en-US" dirty="0" smtClean="0">
                <a:effectLst/>
              </a:rPr>
              <a:t>3. Employment/Education</a:t>
            </a:r>
            <a:endParaRPr lang="en-US" dirty="0">
              <a:effectLst/>
            </a:endParaRPr>
          </a:p>
          <a:p>
            <a:r>
              <a:rPr lang="en-US" dirty="0" smtClean="0">
                <a:effectLst/>
              </a:rPr>
              <a:t>4. Supportive </a:t>
            </a:r>
            <a:r>
              <a:rPr lang="en-US" dirty="0">
                <a:effectLst/>
              </a:rPr>
              <a:t>Relationships</a:t>
            </a:r>
          </a:p>
          <a:p>
            <a:r>
              <a:rPr lang="en-US" dirty="0" smtClean="0">
                <a:effectLst/>
              </a:rPr>
              <a:t>5. Wellness/Health</a:t>
            </a:r>
            <a:endParaRPr lang="en-US" dirty="0">
              <a:effectLst/>
            </a:endParaRPr>
          </a:p>
          <a:p>
            <a:r>
              <a:rPr lang="en-US" dirty="0" smtClean="0">
                <a:effectLst/>
              </a:rPr>
              <a:t>6. Leisure/Recreational</a:t>
            </a:r>
            <a:endParaRPr lang="en-US" dirty="0">
              <a:effectLst/>
            </a:endParaRPr>
          </a:p>
          <a:p>
            <a:r>
              <a:rPr lang="en-US" dirty="0" smtClean="0">
                <a:effectLst/>
              </a:rPr>
              <a:t>7. </a:t>
            </a:r>
            <a:r>
              <a:rPr lang="en-US" b="1" dirty="0" smtClean="0">
                <a:effectLst/>
              </a:rPr>
              <a:t>Spirituality</a:t>
            </a:r>
            <a:r>
              <a:rPr lang="en-US" dirty="0" smtClean="0">
                <a:effectLst/>
              </a:rPr>
              <a:t>/Culture</a:t>
            </a:r>
            <a:endParaRPr lang="en-US" dirty="0">
              <a:effectLst/>
            </a:endParaRPr>
          </a:p>
          <a:p>
            <a:pPr marL="457200" lvl="1" indent="0">
              <a:spcAft>
                <a:spcPts val="1800"/>
              </a:spcAft>
              <a:buNone/>
            </a:pPr>
            <a:endParaRPr lang="en-US" dirty="0" smtClean="0"/>
          </a:p>
        </p:txBody>
      </p:sp>
    </p:spTree>
    <p:extLst>
      <p:ext uri="{BB962C8B-B14F-4D97-AF65-F5344CB8AC3E}">
        <p14:creationId xmlns:p14="http://schemas.microsoft.com/office/powerpoint/2010/main" val="2819131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the Pamphlet</a:t>
            </a:r>
            <a:endParaRPr lang="en-US" dirty="0"/>
          </a:p>
        </p:txBody>
      </p:sp>
      <p:sp>
        <p:nvSpPr>
          <p:cNvPr id="3" name="Content Placeholder 2"/>
          <p:cNvSpPr>
            <a:spLocks noGrp="1"/>
          </p:cNvSpPr>
          <p:nvPr>
            <p:ph idx="1"/>
          </p:nvPr>
        </p:nvSpPr>
        <p:spPr/>
        <p:txBody>
          <a:bodyPr/>
          <a:lstStyle/>
          <a:p>
            <a:r>
              <a:rPr lang="en-US" dirty="0" smtClean="0"/>
              <a:t>Please see the pamphlet on next slides</a:t>
            </a:r>
          </a:p>
          <a:p>
            <a:r>
              <a:rPr lang="en-US" dirty="0" smtClean="0"/>
              <a:t>For more free copies, go to the Mental Health Resources in the website for KU’s Spiritual Diversity and Social Work Initiative:</a:t>
            </a:r>
          </a:p>
          <a:p>
            <a:pPr lvl="1"/>
            <a:r>
              <a:rPr lang="en-US" dirty="0" smtClean="0">
                <a:hlinkClick r:id="rId2"/>
              </a:rPr>
              <a:t>http://spiritualdiversity.ku.edu/resources</a:t>
            </a:r>
            <a:endParaRPr lang="en-US" dirty="0" smtClean="0"/>
          </a:p>
          <a:p>
            <a:pPr lvl="1"/>
            <a:r>
              <a:rPr lang="en-US" dirty="0" smtClean="0"/>
              <a:t>This website contains numerous other resources as well</a:t>
            </a:r>
          </a:p>
          <a:p>
            <a:pPr marL="0" indent="0">
              <a:buNone/>
            </a:pPr>
            <a:endParaRPr lang="en-US" dirty="0"/>
          </a:p>
        </p:txBody>
      </p:sp>
    </p:spTree>
    <p:extLst>
      <p:ext uri="{BB962C8B-B14F-4D97-AF65-F5344CB8AC3E}">
        <p14:creationId xmlns:p14="http://schemas.microsoft.com/office/powerpoint/2010/main" val="1089661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0000"/>
            <a:lumOff val="40000"/>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0000" contrast="20000"/>
          </a:blip>
          <a:stretch>
            <a:fillRect/>
          </a:stretch>
        </p:blipFill>
        <p:spPr>
          <a:xfrm>
            <a:off x="304801" y="187201"/>
            <a:ext cx="8458200" cy="6542538"/>
          </a:xfrm>
          <a:prstGeom prst="rect">
            <a:avLst/>
          </a:prstGeom>
        </p:spPr>
      </p:pic>
    </p:spTree>
    <p:extLst>
      <p:ext uri="{BB962C8B-B14F-4D97-AF65-F5344CB8AC3E}">
        <p14:creationId xmlns:p14="http://schemas.microsoft.com/office/powerpoint/2010/main" val="4155339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0000"/>
            <a:lumOff val="40000"/>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0000" contrast="20000"/>
          </a:blip>
          <a:stretch>
            <a:fillRect/>
          </a:stretch>
        </p:blipFill>
        <p:spPr>
          <a:xfrm>
            <a:off x="304800" y="119478"/>
            <a:ext cx="8534400" cy="6619044"/>
          </a:xfrm>
          <a:prstGeom prst="rect">
            <a:avLst/>
          </a:prstGeom>
        </p:spPr>
      </p:pic>
    </p:spTree>
    <p:extLst>
      <p:ext uri="{BB962C8B-B14F-4D97-AF65-F5344CB8AC3E}">
        <p14:creationId xmlns:p14="http://schemas.microsoft.com/office/powerpoint/2010/main" val="186098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622300"/>
          </a:xfrm>
        </p:spPr>
        <p:txBody>
          <a:bodyPr/>
          <a:lstStyle/>
          <a:p>
            <a:pPr algn="ctr"/>
            <a:r>
              <a:rPr lang="en-US" dirty="0" smtClean="0"/>
              <a:t>Resources</a:t>
            </a:r>
            <a:endParaRPr lang="en-US" dirty="0"/>
          </a:p>
        </p:txBody>
      </p:sp>
      <p:sp>
        <p:nvSpPr>
          <p:cNvPr id="3" name="Content Placeholder 2"/>
          <p:cNvSpPr>
            <a:spLocks noGrp="1"/>
          </p:cNvSpPr>
          <p:nvPr>
            <p:ph idx="1"/>
          </p:nvPr>
        </p:nvSpPr>
        <p:spPr>
          <a:xfrm>
            <a:off x="152400" y="921894"/>
            <a:ext cx="8839200" cy="5783705"/>
          </a:xfrm>
        </p:spPr>
        <p:txBody>
          <a:bodyPr/>
          <a:lstStyle/>
          <a:p>
            <a:r>
              <a:rPr lang="en-US" sz="2400" dirty="0" smtClean="0">
                <a:latin typeface="Times New Roman" panose="02020603050405020304" pitchFamily="18" charset="0"/>
                <a:cs typeface="Times New Roman" panose="02020603050405020304" pitchFamily="18" charset="0"/>
              </a:rPr>
              <a:t>KU School of Social Welfare’s Spiritual Diversity Initiative website:</a:t>
            </a:r>
          </a:p>
          <a:p>
            <a:pPr lvl="1"/>
            <a:r>
              <a:rPr lang="en-US" sz="2400" dirty="0" smtClean="0">
                <a:latin typeface="Times New Roman" panose="02020603050405020304" pitchFamily="18" charset="0"/>
                <a:cs typeface="Times New Roman" panose="02020603050405020304" pitchFamily="18" charset="0"/>
                <a:hlinkClick r:id="rId2"/>
              </a:rPr>
              <a:t>http://spiritualdiversity.ku.edu/</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Spiritual Diversity in Social Work Practice: The Heart of Helping, second edition</a:t>
            </a:r>
          </a:p>
          <a:p>
            <a:pPr lvl="1"/>
            <a:r>
              <a:rPr lang="en-US" sz="2400" dirty="0" smtClean="0">
                <a:latin typeface="Times New Roman" panose="02020603050405020304" pitchFamily="18" charset="0"/>
                <a:cs typeface="Times New Roman" panose="02020603050405020304" pitchFamily="18" charset="0"/>
              </a:rPr>
              <a:t>By Edward R. Canda and Leola </a:t>
            </a:r>
            <a:r>
              <a:rPr lang="en-US" sz="2400" dirty="0" err="1" smtClean="0">
                <a:latin typeface="Times New Roman" panose="02020603050405020304" pitchFamily="18" charset="0"/>
                <a:cs typeface="Times New Roman" panose="02020603050405020304" pitchFamily="18" charset="0"/>
              </a:rPr>
              <a:t>Dyrud</a:t>
            </a:r>
            <a:r>
              <a:rPr lang="en-US" sz="2400" dirty="0" smtClean="0">
                <a:latin typeface="Times New Roman" panose="02020603050405020304" pitchFamily="18" charset="0"/>
                <a:cs typeface="Times New Roman" panose="02020603050405020304" pitchFamily="18" charset="0"/>
              </a:rPr>
              <a:t> Furman, Oxford University Press, 2010</a:t>
            </a:r>
          </a:p>
          <a:p>
            <a:r>
              <a:rPr lang="en-US" sz="2400" dirty="0" err="1" smtClean="0">
                <a:effectLst/>
                <a:latin typeface="Times New Roman" panose="02020603050405020304" pitchFamily="18" charset="0"/>
                <a:cs typeface="Times New Roman" panose="02020603050405020304" pitchFamily="18" charset="0"/>
              </a:rPr>
              <a:t>Gomi</a:t>
            </a:r>
            <a:r>
              <a:rPr lang="en-US" sz="2400" dirty="0">
                <a:effectLst/>
                <a:latin typeface="Times New Roman" panose="02020603050405020304" pitchFamily="18" charset="0"/>
                <a:cs typeface="Times New Roman" panose="02020603050405020304" pitchFamily="18" charset="0"/>
              </a:rPr>
              <a:t>, S., </a:t>
            </a:r>
            <a:r>
              <a:rPr lang="en-US" sz="2400" dirty="0" err="1">
                <a:effectLst/>
                <a:latin typeface="Times New Roman" panose="02020603050405020304" pitchFamily="18" charset="0"/>
                <a:cs typeface="Times New Roman" panose="02020603050405020304" pitchFamily="18" charset="0"/>
              </a:rPr>
              <a:t>Starnino</a:t>
            </a:r>
            <a:r>
              <a:rPr lang="en-US" sz="2400" dirty="0">
                <a:effectLst/>
                <a:latin typeface="Times New Roman" panose="02020603050405020304" pitchFamily="18" charset="0"/>
                <a:cs typeface="Times New Roman" panose="02020603050405020304" pitchFamily="18" charset="0"/>
              </a:rPr>
              <a:t>, V. R., &amp; Canda, E. R. (2014).   Spiritual assessment in mental health recovery. </a:t>
            </a:r>
            <a:r>
              <a:rPr lang="en-US" sz="2400" i="1" dirty="0">
                <a:effectLst/>
                <a:latin typeface="Times New Roman" panose="02020603050405020304" pitchFamily="18" charset="0"/>
                <a:cs typeface="Times New Roman" panose="02020603050405020304" pitchFamily="18" charset="0"/>
              </a:rPr>
              <a:t>Community Mental Health Journal</a:t>
            </a:r>
            <a:r>
              <a:rPr lang="en-US" sz="2400" dirty="0">
                <a:effectLst/>
                <a:latin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cs typeface="Times New Roman" panose="02020603050405020304" pitchFamily="18" charset="0"/>
              </a:rPr>
              <a:t>50</a:t>
            </a:r>
            <a:r>
              <a:rPr lang="en-US" sz="2400" dirty="0">
                <a:effectLst/>
                <a:latin typeface="Times New Roman" panose="02020603050405020304" pitchFamily="18" charset="0"/>
                <a:cs typeface="Times New Roman" panose="02020603050405020304" pitchFamily="18" charset="0"/>
              </a:rPr>
              <a:t>(4), 447-453.  </a:t>
            </a:r>
            <a:r>
              <a:rPr lang="en-US" sz="2400" dirty="0" err="1">
                <a:effectLst/>
                <a:latin typeface="Times New Roman" panose="02020603050405020304" pitchFamily="18" charset="0"/>
                <a:cs typeface="Times New Roman" panose="02020603050405020304" pitchFamily="18" charset="0"/>
              </a:rPr>
              <a:t>doi</a:t>
            </a:r>
            <a:r>
              <a:rPr lang="en-US" sz="2400" dirty="0">
                <a:effectLst/>
                <a:latin typeface="Times New Roman" panose="02020603050405020304" pitchFamily="18" charset="0"/>
                <a:cs typeface="Times New Roman" panose="02020603050405020304" pitchFamily="18" charset="0"/>
              </a:rPr>
              <a:t>: 10.1007/s10597-013-9653-z</a:t>
            </a:r>
          </a:p>
          <a:p>
            <a:r>
              <a:rPr lang="en-US" sz="2400" dirty="0" err="1" smtClean="0">
                <a:effectLst/>
                <a:latin typeface="Times New Roman" panose="02020603050405020304" pitchFamily="18" charset="0"/>
                <a:cs typeface="Times New Roman" panose="02020603050405020304" pitchFamily="18" charset="0"/>
              </a:rPr>
              <a:t>Starnino</a:t>
            </a:r>
            <a:r>
              <a:rPr lang="en-US" sz="2400" dirty="0">
                <a:effectLst/>
                <a:latin typeface="Times New Roman" panose="02020603050405020304" pitchFamily="18" charset="0"/>
                <a:cs typeface="Times New Roman" panose="02020603050405020304" pitchFamily="18" charset="0"/>
              </a:rPr>
              <a:t>, V. R., </a:t>
            </a:r>
            <a:r>
              <a:rPr lang="en-US" sz="2400" dirty="0" err="1">
                <a:effectLst/>
                <a:latin typeface="Times New Roman" panose="02020603050405020304" pitchFamily="18" charset="0"/>
                <a:cs typeface="Times New Roman" panose="02020603050405020304" pitchFamily="18" charset="0"/>
              </a:rPr>
              <a:t>Gomi</a:t>
            </a:r>
            <a:r>
              <a:rPr lang="en-US" sz="2400" dirty="0">
                <a:effectLst/>
                <a:latin typeface="Times New Roman" panose="02020603050405020304" pitchFamily="18" charset="0"/>
                <a:cs typeface="Times New Roman" panose="02020603050405020304" pitchFamily="18" charset="0"/>
              </a:rPr>
              <a:t>, S., &amp; Canda, E. R. (2012). Spiritual strengths assessment in mental health practice. </a:t>
            </a:r>
            <a:r>
              <a:rPr lang="en-US" sz="2400" i="1" dirty="0">
                <a:effectLst/>
                <a:latin typeface="Times New Roman" panose="02020603050405020304" pitchFamily="18" charset="0"/>
                <a:cs typeface="Times New Roman" panose="02020603050405020304" pitchFamily="18" charset="0"/>
              </a:rPr>
              <a:t>British Journal of Social Work</a:t>
            </a:r>
            <a:r>
              <a:rPr lang="en-US" sz="2400" dirty="0">
                <a:effectLst/>
                <a:latin typeface="Times New Roman" panose="02020603050405020304" pitchFamily="18" charset="0"/>
                <a:cs typeface="Times New Roman" panose="02020603050405020304" pitchFamily="18" charset="0"/>
              </a:rPr>
              <a:t>, 1-19. </a:t>
            </a:r>
            <a:r>
              <a:rPr lang="en-US" sz="2400" dirty="0" err="1">
                <a:effectLst/>
                <a:latin typeface="Times New Roman" panose="02020603050405020304" pitchFamily="18" charset="0"/>
                <a:cs typeface="Times New Roman" panose="02020603050405020304" pitchFamily="18" charset="0"/>
              </a:rPr>
              <a:t>doi</a:t>
            </a:r>
            <a:r>
              <a:rPr lang="en-US" sz="2400" dirty="0">
                <a:effectLst/>
                <a:latin typeface="Times New Roman" panose="02020603050405020304" pitchFamily="18" charset="0"/>
                <a:cs typeface="Times New Roman" panose="02020603050405020304" pitchFamily="18" charset="0"/>
              </a:rPr>
              <a:t>: 10.1093/</a:t>
            </a:r>
            <a:r>
              <a:rPr lang="en-US" sz="2400" dirty="0" err="1">
                <a:effectLst/>
                <a:latin typeface="Times New Roman" panose="02020603050405020304" pitchFamily="18" charset="0"/>
                <a:cs typeface="Times New Roman" panose="02020603050405020304" pitchFamily="18" charset="0"/>
              </a:rPr>
              <a:t>bjsw</a:t>
            </a:r>
            <a:r>
              <a:rPr lang="en-US" sz="2400" dirty="0">
                <a:effectLst/>
                <a:latin typeface="Times New Roman" panose="02020603050405020304" pitchFamily="18" charset="0"/>
                <a:cs typeface="Times New Roman" panose="02020603050405020304" pitchFamily="18" charset="0"/>
              </a:rPr>
              <a:t>/bcs179</a:t>
            </a:r>
          </a:p>
          <a:p>
            <a:endParaRPr lang="en-US" dirty="0" smtClean="0"/>
          </a:p>
          <a:p>
            <a:pPr lvl="1"/>
            <a:endParaRPr lang="en-US" dirty="0"/>
          </a:p>
        </p:txBody>
      </p:sp>
    </p:spTree>
    <p:extLst>
      <p:ext uri="{BB962C8B-B14F-4D97-AF65-F5344CB8AC3E}">
        <p14:creationId xmlns:p14="http://schemas.microsoft.com/office/powerpoint/2010/main" val="1394203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Spiritually Sensitive Social Work</a:t>
            </a:r>
          </a:p>
        </p:txBody>
      </p:sp>
      <p:sp>
        <p:nvSpPr>
          <p:cNvPr id="12291" name="Rectangle 3"/>
          <p:cNvSpPr>
            <a:spLocks noGrp="1" noChangeArrowheads="1"/>
          </p:cNvSpPr>
          <p:nvPr>
            <p:ph type="body" idx="1"/>
          </p:nvPr>
        </p:nvSpPr>
        <p:spPr>
          <a:xfrm>
            <a:off x="457200" y="1600200"/>
            <a:ext cx="8305800" cy="5105400"/>
          </a:xfrm>
        </p:spPr>
        <p:txBody>
          <a:bodyPr/>
          <a:lstStyle/>
          <a:p>
            <a:pPr eaLnBrk="1" hangingPunct="1">
              <a:lnSpc>
                <a:spcPct val="90000"/>
              </a:lnSpc>
              <a:buFontTx/>
              <a:buNone/>
              <a:defRPr/>
            </a:pPr>
            <a:r>
              <a:rPr lang="en-US" sz="2800" smtClean="0"/>
              <a:t>Addresses the ways that practitioners, clients/consumers/patients, and their communities:</a:t>
            </a:r>
          </a:p>
          <a:p>
            <a:pPr eaLnBrk="1" hangingPunct="1">
              <a:lnSpc>
                <a:spcPct val="90000"/>
              </a:lnSpc>
              <a:defRPr/>
            </a:pPr>
            <a:r>
              <a:rPr lang="en-US" i="1" smtClean="0"/>
              <a:t>Seek a sense of</a:t>
            </a:r>
            <a:r>
              <a:rPr lang="en-US" i="1" u="sng" smtClean="0"/>
              <a:t> meaning, purpose, and connectedness</a:t>
            </a:r>
          </a:p>
          <a:p>
            <a:pPr eaLnBrk="1" hangingPunct="1">
              <a:lnSpc>
                <a:spcPct val="90000"/>
              </a:lnSpc>
              <a:defRPr/>
            </a:pPr>
            <a:r>
              <a:rPr lang="en-US" smtClean="0"/>
              <a:t>As they strive toward their </a:t>
            </a:r>
            <a:r>
              <a:rPr lang="en-US" u="sng" smtClean="0"/>
              <a:t>highest aspirations,</a:t>
            </a:r>
          </a:p>
          <a:p>
            <a:pPr eaLnBrk="1" hangingPunct="1">
              <a:lnSpc>
                <a:spcPct val="90000"/>
              </a:lnSpc>
              <a:defRPr/>
            </a:pPr>
            <a:r>
              <a:rPr lang="en-US" smtClean="0"/>
              <a:t>Maximize their</a:t>
            </a:r>
            <a:r>
              <a:rPr lang="en-US" u="sng" smtClean="0"/>
              <a:t> strengths and resources,</a:t>
            </a:r>
          </a:p>
          <a:p>
            <a:pPr eaLnBrk="1" hangingPunct="1">
              <a:lnSpc>
                <a:spcPct val="90000"/>
              </a:lnSpc>
              <a:defRPr/>
            </a:pPr>
            <a:r>
              <a:rPr lang="en-US" smtClean="0"/>
              <a:t>And work </a:t>
            </a:r>
            <a:r>
              <a:rPr lang="en-US" u="sng" smtClean="0"/>
              <a:t>to overcome personal obstacles and environmental blocks</a:t>
            </a:r>
            <a:r>
              <a:rPr lang="en-US" smtClean="0"/>
              <a:t> and gaps in resources</a:t>
            </a:r>
          </a:p>
        </p:txBody>
      </p:sp>
      <p:pic>
        <p:nvPicPr>
          <p:cNvPr id="15364" name="Picture 3" descr="red and blue yantra with stars.jpg"/>
          <p:cNvPicPr>
            <a:picLocks noChangeAspect="1"/>
          </p:cNvPicPr>
          <p:nvPr/>
        </p:nvPicPr>
        <p:blipFill>
          <a:blip r:embed="rId3">
            <a:lum contrast="36000"/>
            <a:extLst>
              <a:ext uri="{28A0092B-C50C-407E-A947-70E740481C1C}">
                <a14:useLocalDpi xmlns:a14="http://schemas.microsoft.com/office/drawing/2010/main" val="0"/>
              </a:ext>
            </a:extLst>
          </a:blip>
          <a:srcRect/>
          <a:stretch>
            <a:fillRect/>
          </a:stretch>
        </p:blipFill>
        <p:spPr bwMode="auto">
          <a:xfrm>
            <a:off x="7315200" y="1600200"/>
            <a:ext cx="1065213" cy="1066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        Major Ethical Principles</a:t>
            </a:r>
          </a:p>
        </p:txBody>
      </p:sp>
      <p:sp>
        <p:nvSpPr>
          <p:cNvPr id="26627" name="Rectangle 3"/>
          <p:cNvSpPr>
            <a:spLocks noGrp="1" noChangeArrowheads="1"/>
          </p:cNvSpPr>
          <p:nvPr>
            <p:ph type="body" idx="1"/>
          </p:nvPr>
        </p:nvSpPr>
        <p:spPr>
          <a:xfrm>
            <a:off x="457200" y="1371600"/>
            <a:ext cx="8229600" cy="5257800"/>
          </a:xfrm>
        </p:spPr>
        <p:txBody>
          <a:bodyPr/>
          <a:lstStyle/>
          <a:p>
            <a:pPr eaLnBrk="1" hangingPunct="1">
              <a:lnSpc>
                <a:spcPct val="80000"/>
              </a:lnSpc>
              <a:defRPr/>
            </a:pPr>
            <a:r>
              <a:rPr lang="en-US" sz="2000" smtClean="0">
                <a:solidFill>
                  <a:srgbClr val="FF0000"/>
                </a:solidFill>
              </a:rPr>
              <a:t>Client Centeredness: </a:t>
            </a:r>
            <a:r>
              <a:rPr lang="en-US" sz="2000" smtClean="0"/>
              <a:t>Focus on clients’ beliefs, goals, interest, and comfort level</a:t>
            </a:r>
          </a:p>
          <a:p>
            <a:pPr eaLnBrk="1" hangingPunct="1">
              <a:lnSpc>
                <a:spcPct val="80000"/>
              </a:lnSpc>
              <a:defRPr/>
            </a:pPr>
            <a:r>
              <a:rPr lang="en-US" sz="2000" smtClean="0">
                <a:solidFill>
                  <a:srgbClr val="FF0000"/>
                </a:solidFill>
              </a:rPr>
              <a:t>Nondiscrimination and Anti-Oppression: </a:t>
            </a:r>
            <a:r>
              <a:rPr lang="en-US" sz="2000" smtClean="0"/>
              <a:t>Worker’s religious or anti-religious agenda should not drive practice</a:t>
            </a:r>
          </a:p>
          <a:p>
            <a:pPr eaLnBrk="1" hangingPunct="1">
              <a:lnSpc>
                <a:spcPct val="80000"/>
              </a:lnSpc>
              <a:defRPr/>
            </a:pPr>
            <a:r>
              <a:rPr lang="en-US" sz="2000" smtClean="0">
                <a:solidFill>
                  <a:srgbClr val="FF0000"/>
                </a:solidFill>
              </a:rPr>
              <a:t>Cultural Appropriateness and Respect for Diversity: </a:t>
            </a:r>
            <a:r>
              <a:rPr lang="en-US" sz="2000" smtClean="0"/>
              <a:t>Work in a culturally appropriate manner</a:t>
            </a:r>
          </a:p>
          <a:p>
            <a:pPr eaLnBrk="1" hangingPunct="1">
              <a:lnSpc>
                <a:spcPct val="80000"/>
              </a:lnSpc>
              <a:defRPr/>
            </a:pPr>
            <a:r>
              <a:rPr lang="en-US" sz="2000" smtClean="0">
                <a:solidFill>
                  <a:srgbClr val="FF0000"/>
                </a:solidFill>
              </a:rPr>
              <a:t>Non-coercion and Informed Consent: </a:t>
            </a:r>
            <a:r>
              <a:rPr lang="en-US" sz="2000" smtClean="0"/>
              <a:t>Regarding spiritually based helping practices, begin with least intrusive open-ended assessment, identify level of interest, and move to more explicit spiritually based practices only if client prefers</a:t>
            </a:r>
          </a:p>
          <a:p>
            <a:pPr eaLnBrk="1" hangingPunct="1">
              <a:lnSpc>
                <a:spcPct val="80000"/>
              </a:lnSpc>
              <a:defRPr/>
            </a:pPr>
            <a:r>
              <a:rPr lang="en-US" sz="2000" smtClean="0">
                <a:solidFill>
                  <a:srgbClr val="FF0000"/>
                </a:solidFill>
              </a:rPr>
              <a:t>Evidence-based Practice: </a:t>
            </a:r>
            <a:r>
              <a:rPr lang="en-US" sz="2000" smtClean="0"/>
              <a:t>Ground practices in best available evidence in all forms</a:t>
            </a:r>
          </a:p>
          <a:p>
            <a:pPr eaLnBrk="1" hangingPunct="1">
              <a:lnSpc>
                <a:spcPct val="80000"/>
              </a:lnSpc>
              <a:defRPr/>
            </a:pPr>
            <a:r>
              <a:rPr lang="en-US" sz="2000" smtClean="0">
                <a:solidFill>
                  <a:srgbClr val="FF0000"/>
                </a:solidFill>
              </a:rPr>
              <a:t>Practitioner Competency:</a:t>
            </a:r>
            <a:r>
              <a:rPr lang="en-US" sz="2000" smtClean="0"/>
              <a:t> Establish competency for particular populations, issues, and practices</a:t>
            </a:r>
          </a:p>
          <a:p>
            <a:pPr eaLnBrk="1" hangingPunct="1">
              <a:lnSpc>
                <a:spcPct val="80000"/>
              </a:lnSpc>
              <a:defRPr/>
            </a:pPr>
            <a:r>
              <a:rPr lang="en-US" sz="2000" smtClean="0">
                <a:solidFill>
                  <a:srgbClr val="FF0000"/>
                </a:solidFill>
              </a:rPr>
              <a:t>Social Justice: </a:t>
            </a:r>
            <a:r>
              <a:rPr lang="en-US" sz="2000" smtClean="0"/>
              <a:t>Work for full spiritual potential of clients and conducive social contexts </a:t>
            </a:r>
            <a:endParaRPr lang="en-US" sz="2000" smtClean="0">
              <a:solidFill>
                <a:srgbClr val="FF0000"/>
              </a:solidFill>
            </a:endParaRPr>
          </a:p>
          <a:p>
            <a:pPr eaLnBrk="1" hangingPunct="1">
              <a:lnSpc>
                <a:spcPct val="80000"/>
              </a:lnSpc>
              <a:defRPr/>
            </a:pPr>
            <a:r>
              <a:rPr lang="en-US" sz="2000" smtClean="0">
                <a:solidFill>
                  <a:srgbClr val="FF0000"/>
                </a:solidFill>
              </a:rPr>
              <a:t>Organizational</a:t>
            </a:r>
            <a:r>
              <a:rPr lang="en-US" sz="2000" smtClean="0"/>
              <a:t> </a:t>
            </a:r>
            <a:r>
              <a:rPr lang="en-US" sz="2000" smtClean="0">
                <a:solidFill>
                  <a:srgbClr val="FF0000"/>
                </a:solidFill>
              </a:rPr>
              <a:t>Congruence:</a:t>
            </a:r>
            <a:r>
              <a:rPr lang="en-US" sz="2000" smtClean="0"/>
              <a:t> Culture of HSO should reflect these values and ethical principles in policies, administrative style, and guidelines for direct practice</a:t>
            </a:r>
          </a:p>
        </p:txBody>
      </p:sp>
      <p:pic>
        <p:nvPicPr>
          <p:cNvPr id="17412" name="Picture 4" descr="KAS Korea HJ 05 set 2 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3400"/>
            <a:ext cx="838200" cy="715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000" smtClean="0"/>
              <a:t>Examples of Relevant </a:t>
            </a:r>
            <a:br>
              <a:rPr lang="en-US" sz="4000" smtClean="0"/>
            </a:br>
            <a:r>
              <a:rPr lang="en-US" sz="4000" smtClean="0"/>
              <a:t>Professional Standards</a:t>
            </a:r>
          </a:p>
        </p:txBody>
      </p:sp>
      <p:sp>
        <p:nvSpPr>
          <p:cNvPr id="18435" name="Rectangle 3"/>
          <p:cNvSpPr>
            <a:spLocks noGrp="1" noChangeArrowheads="1"/>
          </p:cNvSpPr>
          <p:nvPr>
            <p:ph type="body" idx="1"/>
          </p:nvPr>
        </p:nvSpPr>
        <p:spPr>
          <a:xfrm>
            <a:off x="457200" y="1600200"/>
            <a:ext cx="8382000" cy="5105400"/>
          </a:xfrm>
        </p:spPr>
        <p:txBody>
          <a:bodyPr/>
          <a:lstStyle/>
          <a:p>
            <a:pPr eaLnBrk="1" hangingPunct="1">
              <a:lnSpc>
                <a:spcPct val="90000"/>
              </a:lnSpc>
              <a:defRPr/>
            </a:pPr>
            <a:r>
              <a:rPr lang="en-US" altLang="ko-KR" sz="2800" u="sng" dirty="0" smtClean="0">
                <a:ea typeface="굴림" panose="020B0600000101010101" pitchFamily="34" charset="-127"/>
              </a:rPr>
              <a:t>International Federation of Social Workers (IFSW) and International Association of Schools of Social Work (IASSW), </a:t>
            </a:r>
            <a:r>
              <a:rPr lang="en-US" altLang="ko-KR" sz="2800" dirty="0" smtClean="0">
                <a:ea typeface="굴림" panose="020B0600000101010101" pitchFamily="34" charset="-127"/>
              </a:rPr>
              <a:t>Ethics in Social Work, Statement of Principles</a:t>
            </a:r>
          </a:p>
          <a:p>
            <a:pPr eaLnBrk="1" hangingPunct="1">
              <a:lnSpc>
                <a:spcPct val="90000"/>
              </a:lnSpc>
              <a:defRPr/>
            </a:pPr>
            <a:r>
              <a:rPr lang="en-US" altLang="ko-KR" sz="2800" u="sng" dirty="0" smtClean="0">
                <a:ea typeface="굴림" panose="020B0600000101010101" pitchFamily="34" charset="-127"/>
              </a:rPr>
              <a:t>National Association of Social Workers (NASW, USA), </a:t>
            </a:r>
            <a:r>
              <a:rPr lang="en-US" altLang="ko-KR" sz="2800" dirty="0" smtClean="0">
                <a:ea typeface="굴림" panose="020B0600000101010101" pitchFamily="34" charset="-127"/>
              </a:rPr>
              <a:t>Code of Ethics; and Standards for Cultural Competence, Services in Long Term Care Facilities, Practice in Health Care Settings, Palliative &amp; End of Life Care, and Substance Use Disorders</a:t>
            </a:r>
          </a:p>
          <a:p>
            <a:pPr eaLnBrk="1" hangingPunct="1">
              <a:lnSpc>
                <a:spcPct val="90000"/>
              </a:lnSpc>
              <a:defRPr/>
            </a:pPr>
            <a:r>
              <a:rPr lang="en-US" altLang="ko-KR" sz="2800" u="sng" dirty="0" smtClean="0">
                <a:ea typeface="굴림" panose="020B0600000101010101" pitchFamily="34" charset="-127"/>
              </a:rPr>
              <a:t>Mental health recovery movement </a:t>
            </a:r>
            <a:r>
              <a:rPr lang="en-US" altLang="ko-KR" sz="2800" dirty="0" smtClean="0">
                <a:ea typeface="굴림" panose="020B0600000101010101" pitchFamily="34" charset="-127"/>
              </a:rPr>
              <a:t>recognizes spirituality as a factor important to many consumers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177925" y="274638"/>
            <a:ext cx="5832475" cy="542925"/>
          </a:xfrm>
        </p:spPr>
        <p:txBody>
          <a:bodyPr/>
          <a:lstStyle/>
          <a:p>
            <a:pPr eaLnBrk="1" hangingPunct="1">
              <a:defRPr/>
            </a:pPr>
            <a:r>
              <a:rPr lang="en-US" sz="3200" dirty="0" smtClean="0"/>
              <a:t>SPIRITUALITY (as aspect of person)</a:t>
            </a:r>
          </a:p>
        </p:txBody>
      </p:sp>
      <p:sp>
        <p:nvSpPr>
          <p:cNvPr id="33795" name="Text Box 3"/>
          <p:cNvSpPr txBox="1">
            <a:spLocks noChangeArrowheads="1"/>
          </p:cNvSpPr>
          <p:nvPr/>
        </p:nvSpPr>
        <p:spPr bwMode="auto">
          <a:xfrm>
            <a:off x="609600" y="1066800"/>
            <a:ext cx="77724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b="1">
                <a:latin typeface="Arial" panose="020B0604020202020204" pitchFamily="34" charset="0"/>
              </a:rPr>
              <a:t>A process of human life and development</a:t>
            </a:r>
          </a:p>
          <a:p>
            <a:pPr eaLnBrk="1" hangingPunct="1">
              <a:spcBef>
                <a:spcPct val="0"/>
              </a:spcBef>
              <a:buClrTx/>
              <a:buSzTx/>
            </a:pPr>
            <a:r>
              <a:rPr lang="en-US" altLang="en-US" sz="2400" i="1">
                <a:latin typeface="Arial" panose="020B0604020202020204" pitchFamily="34" charset="0"/>
              </a:rPr>
              <a:t> focusing on the search for a sense of </a:t>
            </a:r>
            <a:r>
              <a:rPr lang="en-US" altLang="en-US" sz="2400" b="1" i="1">
                <a:latin typeface="Arial" panose="020B0604020202020204" pitchFamily="34" charset="0"/>
              </a:rPr>
              <a:t>meaning, purpose, morality, and well-being</a:t>
            </a:r>
            <a:endParaRPr lang="en-US" altLang="en-US" sz="2400" b="1">
              <a:latin typeface="Arial" panose="020B0604020202020204" pitchFamily="34" charset="0"/>
            </a:endParaRPr>
          </a:p>
          <a:p>
            <a:pPr lvl="1" eaLnBrk="1" hangingPunct="1">
              <a:spcBef>
                <a:spcPct val="0"/>
              </a:spcBef>
              <a:buFontTx/>
              <a:buChar char="•"/>
            </a:pPr>
            <a:r>
              <a:rPr lang="en-US" altLang="en-US" sz="2400" i="1">
                <a:latin typeface="Arial" panose="020B0604020202020204" pitchFamily="34" charset="0"/>
              </a:rPr>
              <a:t> in </a:t>
            </a:r>
            <a:r>
              <a:rPr lang="en-US" altLang="en-US" sz="2400" b="1" i="1">
                <a:latin typeface="Arial" panose="020B0604020202020204" pitchFamily="34" charset="0"/>
              </a:rPr>
              <a:t>relationship</a:t>
            </a:r>
            <a:r>
              <a:rPr lang="en-US" altLang="en-US" sz="2400">
                <a:latin typeface="Arial" panose="020B0604020202020204" pitchFamily="34" charset="0"/>
              </a:rPr>
              <a:t> with oneself, other people, other beings, the universe, and ultimate reality however understood (e.g. in animistic, atheistic, nontheistic, polytheistic, theistic, or other ways);</a:t>
            </a:r>
          </a:p>
          <a:p>
            <a:pPr eaLnBrk="1" hangingPunct="1">
              <a:spcBef>
                <a:spcPct val="0"/>
              </a:spcBef>
              <a:buClrTx/>
              <a:buSzTx/>
            </a:pPr>
            <a:r>
              <a:rPr lang="en-US" altLang="en-US" sz="2400" i="1">
                <a:latin typeface="Arial" panose="020B0604020202020204" pitchFamily="34" charset="0"/>
              </a:rPr>
              <a:t> orienting around </a:t>
            </a:r>
            <a:r>
              <a:rPr lang="en-US" altLang="en-US" sz="2400" b="1" i="1">
                <a:latin typeface="Arial" panose="020B0604020202020204" pitchFamily="34" charset="0"/>
              </a:rPr>
              <a:t>centrally significant priorities</a:t>
            </a:r>
            <a:r>
              <a:rPr lang="en-US" altLang="en-US" sz="2400">
                <a:latin typeface="Arial" panose="020B0604020202020204" pitchFamily="34" charset="0"/>
              </a:rPr>
              <a:t>; and</a:t>
            </a:r>
          </a:p>
          <a:p>
            <a:pPr eaLnBrk="1" hangingPunct="1">
              <a:spcBef>
                <a:spcPct val="0"/>
              </a:spcBef>
              <a:buClrTx/>
              <a:buSzTx/>
            </a:pPr>
            <a:r>
              <a:rPr lang="en-US" altLang="en-US" sz="2400" i="1">
                <a:latin typeface="Arial" panose="020B0604020202020204" pitchFamily="34" charset="0"/>
              </a:rPr>
              <a:t> engaging a </a:t>
            </a:r>
            <a:r>
              <a:rPr lang="en-US" altLang="en-US" sz="2400" b="1" i="1">
                <a:latin typeface="Arial" panose="020B0604020202020204" pitchFamily="34" charset="0"/>
              </a:rPr>
              <a:t>sense of transcendence</a:t>
            </a:r>
            <a:r>
              <a:rPr lang="en-US" altLang="en-US" sz="2400">
                <a:latin typeface="Arial" panose="020B0604020202020204" pitchFamily="34" charset="0"/>
              </a:rPr>
              <a:t> (experienced as deeply profound, sacred, or transpersonal).</a:t>
            </a:r>
          </a:p>
          <a:p>
            <a:pPr lvl="1" eaLnBrk="1" hangingPunct="1">
              <a:spcBef>
                <a:spcPct val="0"/>
              </a:spcBef>
              <a:buFontTx/>
              <a:buChar char="•"/>
            </a:pPr>
            <a:r>
              <a:rPr lang="en-US" altLang="en-US" sz="2400">
                <a:latin typeface="Arial" panose="020B0604020202020204" pitchFamily="34" charset="0"/>
              </a:rPr>
              <a:t>Private and public components</a:t>
            </a:r>
          </a:p>
          <a:p>
            <a:pPr lvl="1" eaLnBrk="1" hangingPunct="1">
              <a:spcBef>
                <a:spcPct val="0"/>
              </a:spcBef>
              <a:buFontTx/>
              <a:buChar char="•"/>
            </a:pPr>
            <a:r>
              <a:rPr lang="en-US" altLang="en-US" sz="2400">
                <a:latin typeface="Arial" panose="020B0604020202020204" pitchFamily="34" charset="0"/>
              </a:rPr>
              <a:t>Religious or nonreligious expressions</a:t>
            </a:r>
          </a:p>
          <a:p>
            <a:pPr lvl="1" eaLnBrk="1" hangingPunct="1">
              <a:spcBef>
                <a:spcPct val="0"/>
              </a:spcBef>
              <a:buFontTx/>
              <a:buChar char="•"/>
            </a:pPr>
            <a:r>
              <a:rPr lang="en-US" altLang="en-US" sz="2400">
                <a:latin typeface="Arial" panose="020B0604020202020204" pitchFamily="34" charset="0"/>
              </a:rPr>
              <a:t>Healthy or unhealthy manifestations</a:t>
            </a:r>
          </a:p>
          <a:p>
            <a:pPr lvl="1" eaLnBrk="1" hangingPunct="1">
              <a:spcBef>
                <a:spcPct val="0"/>
              </a:spcBef>
              <a:buFontTx/>
              <a:buChar char="•"/>
            </a:pPr>
            <a:endParaRPr lang="en-US" altLang="en-US" sz="2400">
              <a:latin typeface="Arial" panose="020B0604020202020204" pitchFamily="34" charset="0"/>
            </a:endParaRPr>
          </a:p>
          <a:p>
            <a:pPr lvl="1" eaLnBrk="1" hangingPunct="1">
              <a:spcBef>
                <a:spcPct val="0"/>
              </a:spcBef>
              <a:buFontTx/>
              <a:buNone/>
            </a:pPr>
            <a:endParaRPr lang="en-US" altLang="en-US" sz="2400">
              <a:latin typeface="Times New Roman" panose="02020603050405020304" pitchFamily="18" charset="0"/>
            </a:endParaRPr>
          </a:p>
        </p:txBody>
      </p:sp>
      <p:pic>
        <p:nvPicPr>
          <p:cNvPr id="33796" name="Picture 4" descr="Lotus%20Flower%20and%20Pads%20Close%20Up"/>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7010400" y="152400"/>
            <a:ext cx="1871663" cy="12350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600200" y="228600"/>
            <a:ext cx="2743200" cy="762000"/>
          </a:xfrm>
        </p:spPr>
        <p:txBody>
          <a:bodyPr/>
          <a:lstStyle/>
          <a:p>
            <a:pPr eaLnBrk="1" hangingPunct="1">
              <a:defRPr/>
            </a:pPr>
            <a:r>
              <a:rPr lang="en-US" sz="4600" smtClean="0"/>
              <a:t>Religion</a:t>
            </a:r>
          </a:p>
        </p:txBody>
      </p:sp>
      <p:sp>
        <p:nvSpPr>
          <p:cNvPr id="43011" name="Rectangle 3"/>
          <p:cNvSpPr>
            <a:spLocks noGrp="1" noChangeArrowheads="1"/>
          </p:cNvSpPr>
          <p:nvPr>
            <p:ph type="body" idx="4294967295"/>
          </p:nvPr>
        </p:nvSpPr>
        <p:spPr>
          <a:xfrm>
            <a:off x="762000" y="1066800"/>
            <a:ext cx="7434263" cy="4114800"/>
          </a:xfrm>
        </p:spPr>
        <p:txBody>
          <a:bodyPr/>
          <a:lstStyle/>
          <a:p>
            <a:pPr eaLnBrk="1" hangingPunct="1">
              <a:defRPr/>
            </a:pPr>
            <a:r>
              <a:rPr lang="en-US" sz="2800" smtClean="0"/>
              <a:t>An institutionalized (i.e. systematic and organized) pattern of values, beliefs, symbols, behaviors, and experiences related to spirituality </a:t>
            </a:r>
            <a:r>
              <a:rPr lang="en-US" sz="2800" i="1" smtClean="0"/>
              <a:t>(and other things);</a:t>
            </a:r>
            <a:endParaRPr lang="en-US" sz="2800" smtClean="0"/>
          </a:p>
          <a:p>
            <a:pPr eaLnBrk="1" hangingPunct="1">
              <a:defRPr/>
            </a:pPr>
            <a:r>
              <a:rPr lang="en-US" sz="2800" smtClean="0"/>
              <a:t>Shared by a community;</a:t>
            </a:r>
          </a:p>
          <a:p>
            <a:pPr eaLnBrk="1" hangingPunct="1">
              <a:defRPr/>
            </a:pPr>
            <a:r>
              <a:rPr lang="en-US" sz="2800" smtClean="0"/>
              <a:t>Developed and transmitted over time.</a:t>
            </a:r>
          </a:p>
          <a:p>
            <a:pPr eaLnBrk="1" hangingPunct="1">
              <a:buFontTx/>
              <a:buNone/>
              <a:defRPr/>
            </a:pPr>
            <a:endParaRPr lang="en-US" u="sng" smtClean="0"/>
          </a:p>
        </p:txBody>
      </p:sp>
      <p:pic>
        <p:nvPicPr>
          <p:cNvPr id="39940" name="Picture 4" descr="Meditating%20Buddha%20Close-up"/>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304800" y="4572000"/>
            <a:ext cx="1614488" cy="1828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1" name="Picture 5" descr="Holy%20Spirit%20as%20Dove,%20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572000"/>
            <a:ext cx="1782763" cy="1828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2" name="Picture 6" descr="Menorahs"/>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6629400" y="4572000"/>
            <a:ext cx="2133600" cy="18256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3" name="Picture 7" descr="Shrine"/>
          <p:cNvPicPr>
            <a:picLocks noChangeAspect="1" noChangeArrowheads="1"/>
          </p:cNvPicPr>
          <p:nvPr/>
        </p:nvPicPr>
        <p:blipFill>
          <a:blip r:embed="rId6">
            <a:lum bright="18000" contrast="42000"/>
            <a:extLst>
              <a:ext uri="{28A0092B-C50C-407E-A947-70E740481C1C}">
                <a14:useLocalDpi xmlns:a14="http://schemas.microsoft.com/office/drawing/2010/main" val="0"/>
              </a:ext>
            </a:extLst>
          </a:blip>
          <a:srcRect/>
          <a:stretch>
            <a:fillRect/>
          </a:stretch>
        </p:blipFill>
        <p:spPr bwMode="auto">
          <a:xfrm>
            <a:off x="5029200" y="4572000"/>
            <a:ext cx="1073150" cy="1828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44" name="Text Box 8"/>
          <p:cNvSpPr txBox="1">
            <a:spLocks noChangeArrowheads="1"/>
          </p:cNvSpPr>
          <p:nvPr/>
        </p:nvSpPr>
        <p:spPr bwMode="auto">
          <a:xfrm>
            <a:off x="1050925" y="6411913"/>
            <a:ext cx="6265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1400">
                <a:latin typeface="Arial" panose="020B0604020202020204" pitchFamily="34" charset="0"/>
              </a:rPr>
              <a:t>Religious images from the Spiritual Diversity Gallery at E. Canda’s homepage</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t>Healthy spirituality</a:t>
            </a:r>
          </a:p>
        </p:txBody>
      </p:sp>
      <p:sp>
        <p:nvSpPr>
          <p:cNvPr id="36867" name="Rectangle 3"/>
          <p:cNvSpPr>
            <a:spLocks noGrp="1" noChangeArrowheads="1"/>
          </p:cNvSpPr>
          <p:nvPr>
            <p:ph type="body" idx="1"/>
          </p:nvPr>
        </p:nvSpPr>
        <p:spPr>
          <a:xfrm>
            <a:off x="457200" y="1600200"/>
            <a:ext cx="8458200" cy="4953000"/>
          </a:xfrm>
        </p:spPr>
        <p:txBody>
          <a:bodyPr/>
          <a:lstStyle/>
          <a:p>
            <a:pPr eaLnBrk="1" hangingPunct="1">
              <a:lnSpc>
                <a:spcPct val="90000"/>
              </a:lnSpc>
              <a:defRPr/>
            </a:pPr>
            <a:r>
              <a:rPr lang="en-US" smtClean="0"/>
              <a:t>Encourages individuals and communities to develop:</a:t>
            </a:r>
          </a:p>
          <a:p>
            <a:pPr lvl="1" eaLnBrk="1" hangingPunct="1">
              <a:lnSpc>
                <a:spcPct val="90000"/>
              </a:lnSpc>
              <a:defRPr/>
            </a:pPr>
            <a:r>
              <a:rPr lang="en-US" smtClean="0"/>
              <a:t>Meaning, purpose, joy, peace, coherence of worldview, overall well-being</a:t>
            </a:r>
          </a:p>
          <a:p>
            <a:pPr lvl="1" eaLnBrk="1" hangingPunct="1">
              <a:lnSpc>
                <a:spcPct val="90000"/>
              </a:lnSpc>
              <a:defRPr/>
            </a:pPr>
            <a:r>
              <a:rPr lang="en-US" smtClean="0"/>
              <a:t>Patterns of mutual support, philanthropy, appreciation of diversity, actions and social policies for the common good of society and world</a:t>
            </a:r>
          </a:p>
          <a:p>
            <a:pPr eaLnBrk="1" hangingPunct="1">
              <a:lnSpc>
                <a:spcPct val="90000"/>
              </a:lnSpc>
              <a:defRPr/>
            </a:pPr>
            <a:r>
              <a:rPr lang="en-US" smtClean="0"/>
              <a:t>Practitioners may also need to assist clients to address harmful religious and nonreligious spiritual expressions</a:t>
            </a:r>
          </a:p>
          <a:p>
            <a:pPr lvl="1" eaLnBrk="1" hangingPunct="1">
              <a:lnSpc>
                <a:spcPct val="90000"/>
              </a:lnSpc>
              <a:buFont typeface="Wingdings" panose="05000000000000000000" pitchFamily="2" charset="2"/>
              <a:buNone/>
              <a:defRPr/>
            </a:pPr>
            <a:endParaRPr lang="en-US" smtClean="0"/>
          </a:p>
        </p:txBody>
      </p:sp>
      <p:pic>
        <p:nvPicPr>
          <p:cNvPr id="35844" name="Picture 3" descr="red and violet star burst.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447800" cy="12525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529</TotalTime>
  <Words>1506</Words>
  <Application>Microsoft Office PowerPoint</Application>
  <PresentationFormat>Předvádění na obrazovce (4:3)</PresentationFormat>
  <Paragraphs>156</Paragraphs>
  <Slides>23</Slides>
  <Notes>16</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23</vt:i4>
      </vt:variant>
    </vt:vector>
  </HeadingPairs>
  <TitlesOfParts>
    <vt:vector size="25" baseType="lpstr">
      <vt:lpstr>Ocean</vt:lpstr>
      <vt:lpstr>Photo Editor Photo</vt:lpstr>
      <vt:lpstr>Spiritual Strengths Assessment and Practice for Mental Health Recovery  </vt:lpstr>
      <vt:lpstr>Plan for Workshop</vt:lpstr>
      <vt:lpstr>Resources</vt:lpstr>
      <vt:lpstr>Spiritually Sensitive Social Work</vt:lpstr>
      <vt:lpstr>        Major Ethical Principles</vt:lpstr>
      <vt:lpstr>Examples of Relevant  Professional Standards</vt:lpstr>
      <vt:lpstr>SPIRITUALITY (as aspect of person)</vt:lpstr>
      <vt:lpstr>Religion</vt:lpstr>
      <vt:lpstr>Healthy spirituality</vt:lpstr>
      <vt:lpstr>Prezentace aplikace PowerPoint</vt:lpstr>
      <vt:lpstr>Factors associated with positive outcomes</vt:lpstr>
      <vt:lpstr>Factors associated with positive outcomes</vt:lpstr>
      <vt:lpstr>Examples of widely used and researched spiritually involved helping practices</vt:lpstr>
      <vt:lpstr>Prezentace aplikace PowerPoint</vt:lpstr>
      <vt:lpstr>Assessing Spirituality  Within the Strengths Model of Mental Health Recovery   </vt:lpstr>
      <vt:lpstr>Background of the pamphlet  </vt:lpstr>
      <vt:lpstr>Brief Background </vt:lpstr>
      <vt:lpstr>Prezentace aplikace PowerPoint</vt:lpstr>
      <vt:lpstr>Phase II &amp; III of Study</vt:lpstr>
      <vt:lpstr>The Strengths Assessment</vt:lpstr>
      <vt:lpstr>Exploring the Pamphlet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Sherry Warren</dc:creator>
  <cp:lastModifiedBy>Sotolova Marcela</cp:lastModifiedBy>
  <cp:revision>25</cp:revision>
  <dcterms:created xsi:type="dcterms:W3CDTF">2013-04-12T17:44:47Z</dcterms:created>
  <dcterms:modified xsi:type="dcterms:W3CDTF">2014-12-09T12:44:48Z</dcterms:modified>
</cp:coreProperties>
</file>